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5" r:id="rId6"/>
    <p:sldId id="263" r:id="rId7"/>
    <p:sldId id="261" r:id="rId8"/>
    <p:sldId id="264" r:id="rId9"/>
    <p:sldId id="262" r:id="rId10"/>
    <p:sldId id="266" r:id="rId11"/>
    <p:sldId id="267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4FAC"/>
    <a:srgbClr val="9142D2"/>
    <a:srgbClr val="CCCCFF"/>
    <a:srgbClr val="F09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1">
              <a:srgbClr val="C54FAC">
                <a:alpha val="69804"/>
              </a:srgbClr>
            </a:gs>
            <a:gs pos="100000">
              <a:srgbClr val="E6E6E6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609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МДОУ детский сад №22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981200"/>
            <a:ext cx="876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Проектная деятельность на тему: «Вместе дружная семья – детский сад, родители и я»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81600" y="46482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Выполнили: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Воспитатели группы №4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Барышева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Д.Н.</a:t>
            </a: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Румянцева А.Ю.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096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конечном итоге вот что у нас получилось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06" t="-23563" r="-18614" b="22804"/>
          <a:stretch/>
        </p:blipFill>
        <p:spPr>
          <a:xfrm>
            <a:off x="650609" y="805263"/>
            <a:ext cx="1826582" cy="2435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513" t="-19231" r="-20513" b="19231"/>
          <a:stretch/>
        </p:blipFill>
        <p:spPr>
          <a:xfrm>
            <a:off x="239444" y="2998766"/>
            <a:ext cx="1930147" cy="25735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30" t="-27092" r="-19847" b="27254"/>
          <a:stretch/>
        </p:blipFill>
        <p:spPr>
          <a:xfrm>
            <a:off x="3092380" y="626401"/>
            <a:ext cx="1703970" cy="227196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74" t="-22491" r="-15274" b="22491"/>
          <a:stretch/>
        </p:blipFill>
        <p:spPr>
          <a:xfrm>
            <a:off x="5138710" y="873265"/>
            <a:ext cx="1739475" cy="23192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0690" b="20690"/>
          <a:stretch/>
        </p:blipFill>
        <p:spPr>
          <a:xfrm>
            <a:off x="6921135" y="3833059"/>
            <a:ext cx="1657350" cy="2209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3" t="-30873" r="-853" b="30873"/>
          <a:stretch/>
        </p:blipFill>
        <p:spPr>
          <a:xfrm>
            <a:off x="1842767" y="2453497"/>
            <a:ext cx="1657350" cy="2209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4956" t="-31915" r="14956" b="31915"/>
          <a:stretch/>
        </p:blipFill>
        <p:spPr>
          <a:xfrm>
            <a:off x="6795593" y="873265"/>
            <a:ext cx="1908434" cy="254457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5366" t="-32064" r="15366" b="32064"/>
          <a:stretch/>
        </p:blipFill>
        <p:spPr>
          <a:xfrm>
            <a:off x="3226256" y="3857677"/>
            <a:ext cx="1983377" cy="26445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6494" t="-19204" r="16494" b="19204"/>
          <a:stretch/>
        </p:blipFill>
        <p:spPr>
          <a:xfrm>
            <a:off x="4783177" y="2998766"/>
            <a:ext cx="1615610" cy="21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43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1600200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209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3400" y="304800"/>
            <a:ext cx="800582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5705" y="1905000"/>
            <a:ext cx="5641211" cy="4230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381000"/>
            <a:ext cx="411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«Воспитывающая сила коллектива начинается с того, что есть в каждом отдельном человеке, какие духовные богатства имеет каждый человек, что он привносит в коллектив, что дает другим, что от него берут люди.»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Сухомлинский В.А.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80010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основе взаимодействия современного дошкольного учреждения и семьи лежит сотрудничество. Вопрос о сотрудничестве родителей и детского сада особенно актуален, так как семейное воспитание претерпевает значительные изменения. В современном мире родители вынуждены зарабатывать деньги, а дети остаются в стороне. Важность семейного воспитания в процессе развития детей определяет важность взаимодействия семьи и дошкольного учреждения.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772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положительной эмоциональной среды общения между детьми, родителями и педагогами.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Font typeface="Calibri" pitchFamily="34" charset="0"/>
              <a:buChar char="-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установить партнерские отношения с семьей каждого воспитанника;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развивать социально-личностную сферу дошкольников, посредством совместной творческой деятельности детей и родителей;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повышать педагогическую компетентность родителей.</a:t>
            </a:r>
          </a:p>
          <a:p>
            <a:pPr>
              <a:buFont typeface="Calibri" pitchFamily="34" charset="0"/>
              <a:buChar char="-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3352800"/>
            <a:ext cx="7772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pPr>
              <a:buFont typeface="Calibri" pitchFamily="34" charset="0"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появление в семье общих интересов, увлечений, как для взрослых, так и для детей;</a:t>
            </a:r>
          </a:p>
          <a:p>
            <a:pPr>
              <a:buFont typeface="Calibri" pitchFamily="34" charset="0"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повышение уровня педагогической компетентности родителей.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953000"/>
            <a:ext cx="7924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Сроки реализации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краткосрочный (2 недели).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воспитанники старшей группы, семьи обучающихся, педагоги.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9726" y="1447800"/>
            <a:ext cx="7086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</a:p>
          <a:p>
            <a:pPr>
              <a:buFont typeface="Calibri" pitchFamily="34" charset="0"/>
              <a:buChar char="-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развитие взаимопонимания;</a:t>
            </a:r>
          </a:p>
          <a:p>
            <a:pPr>
              <a:buFont typeface="Calibri" pitchFamily="34" charset="0"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установление связи между поколениями;</a:t>
            </a:r>
          </a:p>
          <a:p>
            <a:pPr>
              <a:buFont typeface="Calibri" pitchFamily="34" charset="0"/>
              <a:buChar char="-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расширение представлений детей о жизни их предков и семьи.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39726" y="3483086"/>
            <a:ext cx="80772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Font typeface="Times New Roman" panose="02020603050405020304" pitchFamily="18" charset="0"/>
              <a:buChar char="-"/>
              <a:tabLst>
                <a:tab pos="182563" algn="l"/>
                <a:tab pos="266700" algn="l"/>
              </a:tabLst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расширять представления о семье (в каждой семье есть своя история и традиции);</a:t>
            </a:r>
          </a:p>
          <a:p>
            <a:pPr lvl="0">
              <a:buFont typeface="Times New Roman" panose="02020603050405020304" pitchFamily="18" charset="0"/>
              <a:buChar char="-"/>
              <a:tabLst>
                <a:tab pos="182563" algn="l"/>
                <a:tab pos="266700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формировать элементарные представления  о родственных отношениях;</a:t>
            </a:r>
          </a:p>
          <a:p>
            <a:pPr lvl="0">
              <a:buFont typeface="Times New Roman" panose="02020603050405020304" pitchFamily="18" charset="0"/>
              <a:buChar char="-"/>
              <a:tabLst>
                <a:tab pos="182563" algn="l"/>
                <a:tab pos="266700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уважительное отношение ко всем членам семьи;</a:t>
            </a:r>
          </a:p>
          <a:p>
            <a:pPr lvl="0">
              <a:buFont typeface="Times New Roman" panose="02020603050405020304" pitchFamily="18" charset="0"/>
              <a:buChar char="-"/>
              <a:tabLst>
                <a:tab pos="182563" algn="l"/>
                <a:tab pos="266700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воспитывать уважение к труду взрослых;</a:t>
            </a:r>
          </a:p>
          <a:p>
            <a:pPr lvl="0">
              <a:buFont typeface="Times New Roman" panose="02020603050405020304" pitchFamily="18" charset="0"/>
              <a:buChar char="-"/>
              <a:tabLst>
                <a:tab pos="182563" algn="l"/>
                <a:tab pos="266700" algn="l"/>
              </a:tabLst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обогащать словарный запас терминами родства. </a:t>
            </a:r>
          </a:p>
          <a:p>
            <a:endParaRPr 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39726" y="4572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воспитанниками было проведено занятие на тему: «Моя семья и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родственники».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533400"/>
            <a:ext cx="4572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Проблемные вопросы:</a:t>
            </a:r>
          </a:p>
          <a:p>
            <a:pPr marL="84138" indent="-84138">
              <a:buFont typeface="Times New Roman" panose="02020603050405020304" pitchFamily="18" charset="0"/>
              <a:buChar char="-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Что такое семья?</a:t>
            </a:r>
          </a:p>
          <a:p>
            <a:pPr marL="84138" indent="-84138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Для чего человеку нужна семья?</a:t>
            </a:r>
          </a:p>
          <a:p>
            <a:pPr marL="84138" indent="-84138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Из кого состоит семья?</a:t>
            </a:r>
          </a:p>
          <a:p>
            <a:pPr marL="84138" indent="-84138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Откуда берет начало моя семья.</a:t>
            </a:r>
          </a:p>
          <a:p>
            <a:pPr marL="84138" indent="-84138">
              <a:buFont typeface="Times New Roman" panose="02020603050405020304" pitchFamily="18" charset="0"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История моего рода.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800" y="2548592"/>
            <a:ext cx="6477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Предварительная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Times New Roman" panose="02020603050405020304" pitchFamily="18" charset="0"/>
              <a:buChar char="­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заучивание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имени, отчества, профессии и места работы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родителей;</a:t>
            </a:r>
          </a:p>
          <a:p>
            <a:pPr>
              <a:buFont typeface="Times New Roman" panose="02020603050405020304" pitchFamily="18" charset="0"/>
              <a:buChar char="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 с детьми о «генеалогическом древе», «родословной»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</a:p>
          <a:p>
            <a:pPr>
              <a:buFont typeface="Times New Roman" panose="02020603050405020304" pitchFamily="18" charset="0"/>
              <a:buChar char="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с родителями «генеалогического» древа, начиная с бабушки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дедушки;</a:t>
            </a:r>
          </a:p>
          <a:p>
            <a:pPr>
              <a:buFont typeface="Times New Roman" panose="02020603050405020304" pitchFamily="18" charset="0"/>
              <a:buChar char="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запоминание, какие обязанности, какую работу выполняют дома члены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</a:p>
          <a:p>
            <a:pPr>
              <a:buFont typeface="Times New Roman" panose="02020603050405020304" pitchFamily="18" charset="0"/>
              <a:buChar char="­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ребенком 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семье (получить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на вопросы: «Сколько человек в семье? Кто самый старший в семье?  Кто младше всех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?»)</a:t>
            </a:r>
            <a:r>
              <a:rPr lang="ru-RU" dirty="0" smtClean="0"/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5334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изучали генеалогическое древо.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6800" y="1464212"/>
            <a:ext cx="3645291" cy="48603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447800"/>
            <a:ext cx="36576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762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занятия вместе с воспитанниками приняли решение изобразить их семьи на листе бумаги.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813" y="2362200"/>
            <a:ext cx="4064000" cy="304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62500" y="3276600"/>
            <a:ext cx="4000500" cy="3000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6500" y="533400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вот что у нас получилось. </a:t>
            </a:r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8242" y="1272064"/>
            <a:ext cx="6711315" cy="5033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609600"/>
            <a:ext cx="6248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детей и родителей: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Times New Roman" panose="02020603050405020304" pitchFamily="18" charset="0"/>
              <a:buChar char="-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необходимой информации для составления родословных своих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семей;</a:t>
            </a:r>
          </a:p>
          <a:p>
            <a:pPr lvl="0">
              <a:buFont typeface="Times New Roman" panose="02020603050405020304" pitchFamily="18" charset="0"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с родителями об истории своей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семьи;</a:t>
            </a:r>
          </a:p>
          <a:p>
            <a:pPr lvl="0">
              <a:buFont typeface="Times New Roman" panose="02020603050405020304" pitchFamily="18" charset="0"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совместно с родителями генеалогического древа.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511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user</cp:lastModifiedBy>
  <cp:revision>33</cp:revision>
  <dcterms:created xsi:type="dcterms:W3CDTF">2014-11-13T11:32:10Z</dcterms:created>
  <dcterms:modified xsi:type="dcterms:W3CDTF">2014-11-25T19:35:39Z</dcterms:modified>
</cp:coreProperties>
</file>