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9" r:id="rId2"/>
    <p:sldId id="276" r:id="rId3"/>
    <p:sldId id="258" r:id="rId4"/>
    <p:sldId id="257" r:id="rId5"/>
    <p:sldId id="260" r:id="rId6"/>
    <p:sldId id="261" r:id="rId7"/>
    <p:sldId id="275" r:id="rId8"/>
    <p:sldId id="262" r:id="rId9"/>
    <p:sldId id="265" r:id="rId10"/>
    <p:sldId id="263" r:id="rId11"/>
    <p:sldId id="277" r:id="rId12"/>
    <p:sldId id="264" r:id="rId13"/>
    <p:sldId id="278" r:id="rId14"/>
    <p:sldId id="266" r:id="rId15"/>
    <p:sldId id="280" r:id="rId16"/>
    <p:sldId id="281" r:id="rId17"/>
    <p:sldId id="279" r:id="rId18"/>
    <p:sldId id="269" r:id="rId19"/>
    <p:sldId id="271" r:id="rId20"/>
    <p:sldId id="270" r:id="rId21"/>
    <p:sldId id="272" r:id="rId22"/>
    <p:sldId id="282" r:id="rId23"/>
    <p:sldId id="283" r:id="rId24"/>
    <p:sldId id="284" r:id="rId25"/>
    <p:sldId id="285" r:id="rId26"/>
    <p:sldId id="274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736" autoAdjust="0"/>
  </p:normalViewPr>
  <p:slideViewPr>
    <p:cSldViewPr>
      <p:cViewPr varScale="1">
        <p:scale>
          <a:sx n="82" d="100"/>
          <a:sy n="82" d="100"/>
        </p:scale>
        <p:origin x="-147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C073702-D7DC-4606-A20C-8F175E1C5CC8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8298B0D-4381-41D2-AF12-31615059C1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3702-D7DC-4606-A20C-8F175E1C5CC8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98B0D-4381-41D2-AF12-31615059C1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3702-D7DC-4606-A20C-8F175E1C5CC8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98B0D-4381-41D2-AF12-31615059C1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C073702-D7DC-4606-A20C-8F175E1C5CC8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98B0D-4381-41D2-AF12-31615059C1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C073702-D7DC-4606-A20C-8F175E1C5CC8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8298B0D-4381-41D2-AF12-31615059C15D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C073702-D7DC-4606-A20C-8F175E1C5CC8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8298B0D-4381-41D2-AF12-31615059C1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C073702-D7DC-4606-A20C-8F175E1C5CC8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8298B0D-4381-41D2-AF12-31615059C1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3702-D7DC-4606-A20C-8F175E1C5CC8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98B0D-4381-41D2-AF12-31615059C1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C073702-D7DC-4606-A20C-8F175E1C5CC8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8298B0D-4381-41D2-AF12-31615059C1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C073702-D7DC-4606-A20C-8F175E1C5CC8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8298B0D-4381-41D2-AF12-31615059C1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C073702-D7DC-4606-A20C-8F175E1C5CC8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8298B0D-4381-41D2-AF12-31615059C1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75000"/>
              </a:schemeClr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C073702-D7DC-4606-A20C-8F175E1C5CC8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8298B0D-4381-41D2-AF12-31615059C15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med">
    <p:wedge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57158" y="214290"/>
            <a:ext cx="8229600" cy="4572000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latin typeface="+mj-lt"/>
              </a:rPr>
              <a:t>Краткая презентация </a:t>
            </a:r>
            <a:br>
              <a:rPr lang="ru-RU" b="1" dirty="0" smtClean="0">
                <a:latin typeface="+mj-lt"/>
              </a:rPr>
            </a:br>
            <a:r>
              <a:rPr lang="ru-RU" b="1" dirty="0" smtClean="0">
                <a:latin typeface="+mj-lt"/>
              </a:rPr>
              <a:t>основной образовательной программы дошкольного образования (ООП ДО)</a:t>
            </a:r>
            <a:br>
              <a:rPr lang="ru-RU" b="1" dirty="0" smtClean="0">
                <a:latin typeface="+mj-lt"/>
              </a:rPr>
            </a:br>
            <a:r>
              <a:rPr lang="ru-RU" b="1" dirty="0" smtClean="0">
                <a:latin typeface="+mj-lt"/>
              </a:rPr>
              <a:t>МДОУ  «Детский сад № 22»</a:t>
            </a:r>
            <a:endParaRPr lang="ru-RU" b="1" dirty="0">
              <a:latin typeface="+mj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5157192"/>
            <a:ext cx="477887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в соответствии с ФГОС </a:t>
            </a:r>
            <a:r>
              <a:rPr lang="ru-RU" b="1" dirty="0" smtClean="0"/>
              <a:t>ДО и </a:t>
            </a:r>
          </a:p>
          <a:p>
            <a:r>
              <a:rPr lang="ru-RU" b="1" dirty="0" smtClean="0"/>
              <a:t>Федеральной образовательной</a:t>
            </a:r>
          </a:p>
          <a:p>
            <a:r>
              <a:rPr lang="ru-RU" b="1" dirty="0" smtClean="0"/>
              <a:t>Программы дошкольного образования</a:t>
            </a:r>
            <a:endParaRPr lang="ru-RU" b="1" dirty="0" smtClean="0"/>
          </a:p>
        </p:txBody>
      </p:sp>
      <p:pic>
        <p:nvPicPr>
          <p:cNvPr id="78854" name="Picture 6" descr="http://wdesk.ru/_ph/61/2/84172094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3000372"/>
            <a:ext cx="2918748" cy="185738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8686800" cy="1399032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Ведущие цели Основной образовательной программы дошкольного образования (ООП ДО)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500174"/>
            <a:ext cx="8964488" cy="5241194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5600" b="1" dirty="0" smtClean="0"/>
              <a:t>Цель Программы:</a:t>
            </a:r>
            <a:endParaRPr lang="ru-RU" sz="5600" dirty="0" smtClean="0"/>
          </a:p>
          <a:p>
            <a:r>
              <a:rPr lang="ru-RU" sz="5600" b="1" dirty="0" smtClean="0">
                <a:solidFill>
                  <a:srgbClr val="002060"/>
                </a:solidFill>
              </a:rPr>
              <a:t>Разностороннее </a:t>
            </a:r>
            <a:r>
              <a:rPr lang="ru-RU" sz="5600" b="1" dirty="0" smtClean="0">
                <a:solidFill>
                  <a:srgbClr val="002060"/>
                </a:solidFill>
              </a:rPr>
              <a:t>развитие ребенка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национально-культурных </a:t>
            </a:r>
            <a:r>
              <a:rPr lang="ru-RU" sz="5600" b="1" dirty="0" smtClean="0">
                <a:solidFill>
                  <a:srgbClr val="002060"/>
                </a:solidFill>
              </a:rPr>
              <a:t>традиций</a:t>
            </a:r>
          </a:p>
          <a:p>
            <a:pPr>
              <a:buNone/>
            </a:pPr>
            <a:r>
              <a:rPr lang="ru-RU" sz="5600" b="1" dirty="0" smtClean="0">
                <a:solidFill>
                  <a:srgbClr val="002060"/>
                </a:solidFill>
              </a:rPr>
              <a:t>Задачи Программы</a:t>
            </a:r>
          </a:p>
          <a:p>
            <a:r>
              <a:rPr lang="ru-RU" sz="4800" b="1" dirty="0" smtClean="0">
                <a:solidFill>
                  <a:srgbClr val="002060"/>
                </a:solidFill>
              </a:rPr>
              <a:t>Обеспечение единых для Российской Федерации содержания ДО и планируемых результатов освоения образовательной программы ДО;</a:t>
            </a:r>
          </a:p>
          <a:p>
            <a:r>
              <a:rPr lang="ru-RU" sz="4800" b="1" dirty="0" smtClean="0">
                <a:solidFill>
                  <a:srgbClr val="002060"/>
                </a:solidFill>
              </a:rPr>
              <a:t>приобщение детей (в соответствии с возрастными особенностями) к базовым ценностям российского народа -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создание условий для формирования ценностного отношения к окружающему миру, становления опыта действий и поступков на основе осмысления ценностей;</a:t>
            </a:r>
          </a:p>
          <a:p>
            <a:r>
              <a:rPr lang="ru-RU" sz="4800" b="1" dirty="0" smtClean="0">
                <a:solidFill>
                  <a:srgbClr val="002060"/>
                </a:solidFill>
              </a:rPr>
              <a:t>построение (структурирование) содержания образовательной деятельности на основе учета возрастных и индивидуальных особенностей развития;</a:t>
            </a:r>
          </a:p>
          <a:p>
            <a:r>
              <a:rPr lang="ru-RU" sz="4800" b="1" dirty="0" smtClean="0">
                <a:solidFill>
                  <a:srgbClr val="002060"/>
                </a:solidFill>
              </a:rPr>
              <a:t>создание условий для равного доступа к образованию для всех детей дошкольного возраста с учетом разнообразия образовательных потребностей и индивидуальных возможностей;</a:t>
            </a:r>
          </a:p>
          <a:p>
            <a:r>
              <a:rPr lang="ru-RU" sz="4800" b="1" dirty="0" smtClean="0">
                <a:solidFill>
                  <a:srgbClr val="002060"/>
                </a:solidFill>
              </a:rPr>
              <a:t>охрана и укрепление физического и психического здоровья детей, в том числе их эмоционального благополучия;</a:t>
            </a:r>
          </a:p>
          <a:p>
            <a:r>
              <a:rPr lang="ru-RU" sz="4800" b="1" dirty="0" smtClean="0">
                <a:solidFill>
                  <a:srgbClr val="002060"/>
                </a:solidFill>
              </a:rPr>
              <a:t>обеспечение развития физических, личностных, нравственных качеств и основ патриотизма, интеллектуальных и художественно-творческих способностей ребенка, его инициативности, самостоятельности и ответственности;</a:t>
            </a:r>
          </a:p>
          <a:p>
            <a:r>
              <a:rPr lang="ru-RU" sz="4800" b="1" dirty="0" smtClean="0">
                <a:solidFill>
                  <a:srgbClr val="002060"/>
                </a:solidFill>
              </a:rPr>
              <a:t>обеспечение психолого-педагогической поддержки семьи и повышение компетентности родителей (законных представителей) в вопросах воспитания, обучения и развития, охраны и укрепления здоровья детей, обеспечения их безопасности;</a:t>
            </a:r>
          </a:p>
          <a:p>
            <a:r>
              <a:rPr lang="ru-RU" sz="4800" b="1" dirty="0" smtClean="0">
                <a:solidFill>
                  <a:srgbClr val="002060"/>
                </a:solidFill>
              </a:rPr>
              <a:t>достижение детьми на этапе завершения ДО уровня развития, необходимого и достаточного для успешного освоения ими образовательных программ начального общего образования.</a:t>
            </a:r>
          </a:p>
          <a:p>
            <a:pPr>
              <a:buNone/>
            </a:pPr>
            <a:endParaRPr lang="ru-RU" sz="3600" b="1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8686800" cy="1399032"/>
          </a:xfrm>
        </p:spPr>
        <p:txBody>
          <a:bodyPr>
            <a:noAutofit/>
          </a:bodyPr>
          <a:lstStyle/>
          <a:p>
            <a:r>
              <a:rPr lang="ru-RU" sz="2400" b="1" i="1" u="heavy" dirty="0" smtClean="0"/>
              <a:t>Задачи реализации Программы в части, формируемой участниками</a:t>
            </a:r>
            <a:r>
              <a:rPr lang="ru-RU" sz="2400" b="1" i="1" dirty="0" smtClean="0"/>
              <a:t> </a:t>
            </a:r>
            <a:r>
              <a:rPr lang="ru-RU" sz="2400" b="1" i="1" u="heavy" dirty="0" smtClean="0"/>
              <a:t>образовательных отношений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500174"/>
            <a:ext cx="8964488" cy="52411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	Развитие </a:t>
            </a:r>
            <a:r>
              <a:rPr lang="ru-RU" sz="3200" dirty="0" smtClean="0"/>
              <a:t>духовно-нравственной культуры ребенка, формирование ценностных ориентаций средствами традиционной народной культуры родного края.</a:t>
            </a:r>
            <a:endParaRPr lang="ru-RU" sz="2800" dirty="0" smtClean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Федеральная программа построена на следующих </a:t>
            </a:r>
            <a:r>
              <a:rPr lang="ru-RU" sz="2400" b="1" i="1" dirty="0" smtClean="0"/>
              <a:t>принципах ДО, установленных ФГОС ДО: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28800"/>
            <a:ext cx="8964488" cy="5112568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 smtClean="0"/>
              <a:t>    </a:t>
            </a:r>
            <a:endParaRPr lang="ru-RU" dirty="0" smtClean="0"/>
          </a:p>
          <a:p>
            <a:r>
              <a:rPr lang="ru-RU" sz="3400" b="1" dirty="0" smtClean="0">
                <a:solidFill>
                  <a:srgbClr val="002060"/>
                </a:solidFill>
              </a:rPr>
              <a:t>полноценное проживание ребенком всех этапов детства (младенческого,</a:t>
            </a:r>
          </a:p>
          <a:p>
            <a:r>
              <a:rPr lang="ru-RU" sz="3400" b="1" dirty="0" smtClean="0">
                <a:solidFill>
                  <a:srgbClr val="002060"/>
                </a:solidFill>
              </a:rPr>
              <a:t>раннего и дошкольного возрастов), обогащение (амплификация) детского развития; построение	образовательной	деятельности	на	основе	индивидуальных особенностей каждого ребенка, при котором сам ребенок становится активным в</a:t>
            </a:r>
          </a:p>
          <a:p>
            <a:r>
              <a:rPr lang="ru-RU" sz="3400" b="1" dirty="0" smtClean="0">
                <a:solidFill>
                  <a:srgbClr val="002060"/>
                </a:solidFill>
              </a:rPr>
              <a:t>выборе содержания своего образования, становится субъектом образования;</a:t>
            </a:r>
          </a:p>
          <a:p>
            <a:r>
              <a:rPr lang="ru-RU" sz="3400" b="1" dirty="0" smtClean="0">
                <a:solidFill>
                  <a:srgbClr val="002060"/>
                </a:solidFill>
              </a:rPr>
              <a:t>содействие и сотрудничество детей и родителей (законных представителей), совершеннолетних членов семьи, принимающих участие в воспитании детей младенческого, раннего и дошкольного возрастов, а также педагогических работников (далее вместе - взрослые);</a:t>
            </a:r>
          </a:p>
          <a:p>
            <a:r>
              <a:rPr lang="ru-RU" sz="3400" b="1" dirty="0" smtClean="0">
                <a:solidFill>
                  <a:srgbClr val="002060"/>
                </a:solidFill>
              </a:rPr>
              <a:t>признание ребенка полноценным участником (субъектом) образовательных отношений;</a:t>
            </a:r>
          </a:p>
          <a:p>
            <a:r>
              <a:rPr lang="ru-RU" sz="3400" b="1" dirty="0" smtClean="0">
                <a:solidFill>
                  <a:srgbClr val="002060"/>
                </a:solidFill>
              </a:rPr>
              <a:t>поддержка инициативы детей в различных видах деятельности; сотрудничество ДОУ с семьей;</a:t>
            </a:r>
          </a:p>
          <a:p>
            <a:r>
              <a:rPr lang="ru-RU" sz="3400" b="1" dirty="0" smtClean="0">
                <a:solidFill>
                  <a:srgbClr val="002060"/>
                </a:solidFill>
              </a:rPr>
              <a:t>приобщение детей к </a:t>
            </a:r>
            <a:r>
              <a:rPr lang="ru-RU" sz="3400" b="1" dirty="0" err="1" smtClean="0">
                <a:solidFill>
                  <a:srgbClr val="002060"/>
                </a:solidFill>
              </a:rPr>
              <a:t>социокультурным</a:t>
            </a:r>
            <a:r>
              <a:rPr lang="ru-RU" sz="3400" b="1" dirty="0" smtClean="0">
                <a:solidFill>
                  <a:srgbClr val="002060"/>
                </a:solidFill>
              </a:rPr>
              <a:t> нормам, традициям семьи, общества и государства;</a:t>
            </a:r>
          </a:p>
          <a:p>
            <a:r>
              <a:rPr lang="ru-RU" sz="3400" b="1" dirty="0" smtClean="0">
                <a:solidFill>
                  <a:srgbClr val="002060"/>
                </a:solidFill>
              </a:rPr>
              <a:t>формирование познавательных интересов и познавательных действий ребенка в различных видах деятельности;</a:t>
            </a:r>
          </a:p>
          <a:p>
            <a:r>
              <a:rPr lang="ru-RU" sz="3400" b="1" dirty="0" smtClean="0">
                <a:solidFill>
                  <a:srgbClr val="002060"/>
                </a:solidFill>
              </a:rPr>
              <a:t>возрастная адекватность дошкольного образования (соответствие условий, требований, методов возрасту и особенностям развития);</a:t>
            </a:r>
          </a:p>
          <a:p>
            <a:r>
              <a:rPr lang="ru-RU" sz="3400" b="1" dirty="0" smtClean="0">
                <a:solidFill>
                  <a:srgbClr val="002060"/>
                </a:solidFill>
              </a:rPr>
              <a:t>учет этнокультурной ситуации развития детей.</a:t>
            </a:r>
            <a:endParaRPr lang="ru-RU" sz="3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i="1" u="heavy" dirty="0" smtClean="0"/>
              <a:t>Принципы и подходы к формированию Программы в части, формируемой</a:t>
            </a:r>
            <a:r>
              <a:rPr lang="ru-RU" sz="2400" b="1" i="1" dirty="0" smtClean="0"/>
              <a:t> </a:t>
            </a:r>
            <a:r>
              <a:rPr lang="ru-RU" sz="2400" b="1" i="1" u="heavy" dirty="0" smtClean="0"/>
              <a:t>участниками образовательных отношений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28800"/>
            <a:ext cx="8964488" cy="51125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endParaRPr lang="ru-RU" dirty="0" smtClean="0"/>
          </a:p>
          <a:p>
            <a:r>
              <a:rPr lang="ru-RU" sz="1800" b="1" dirty="0" smtClean="0">
                <a:solidFill>
                  <a:srgbClr val="002060"/>
                </a:solidFill>
              </a:rPr>
              <a:t>отражение</a:t>
            </a:r>
            <a:r>
              <a:rPr lang="ru-RU" sz="1800" b="1" dirty="0" smtClean="0">
                <a:solidFill>
                  <a:srgbClr val="002060"/>
                </a:solidFill>
              </a:rPr>
              <a:t>	в	тематике	образовательного	</a:t>
            </a:r>
            <a:r>
              <a:rPr lang="ru-RU" sz="1800" b="1" dirty="0" smtClean="0">
                <a:solidFill>
                  <a:srgbClr val="002060"/>
                </a:solidFill>
              </a:rPr>
              <a:t>процесса</a:t>
            </a:r>
          </a:p>
          <a:p>
            <a:pPr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</a:rPr>
              <a:t>      региональных </a:t>
            </a:r>
            <a:r>
              <a:rPr lang="ru-RU" sz="1800" b="1" dirty="0" smtClean="0">
                <a:solidFill>
                  <a:srgbClr val="002060"/>
                </a:solidFill>
              </a:rPr>
              <a:t>особенностей;</a:t>
            </a:r>
          </a:p>
          <a:p>
            <a:r>
              <a:rPr lang="ru-RU" sz="1800" b="1" dirty="0" smtClean="0">
                <a:solidFill>
                  <a:srgbClr val="002060"/>
                </a:solidFill>
              </a:rPr>
              <a:t>построение образовательного процесса с использованием </a:t>
            </a:r>
            <a:r>
              <a:rPr lang="ru-RU" sz="1800" b="1" dirty="0" err="1" smtClean="0">
                <a:solidFill>
                  <a:srgbClr val="002060"/>
                </a:solidFill>
              </a:rPr>
              <a:t>социоигровых</a:t>
            </a:r>
            <a:r>
              <a:rPr lang="ru-RU" sz="1800" b="1" dirty="0" smtClean="0">
                <a:solidFill>
                  <a:srgbClr val="002060"/>
                </a:solidFill>
              </a:rPr>
              <a:t> технологий, проектной деятельности;</a:t>
            </a:r>
          </a:p>
          <a:p>
            <a:r>
              <a:rPr lang="ru-RU" sz="1800" b="1" dirty="0" smtClean="0">
                <a:solidFill>
                  <a:srgbClr val="002060"/>
                </a:solidFill>
              </a:rPr>
              <a:t>построение образовательной деятельности на </a:t>
            </a:r>
            <a:r>
              <a:rPr lang="ru-RU" sz="1800" b="1" dirty="0" err="1" smtClean="0">
                <a:solidFill>
                  <a:srgbClr val="002060"/>
                </a:solidFill>
              </a:rPr>
              <a:t>здоровьесберегающих</a:t>
            </a:r>
            <a:r>
              <a:rPr lang="ru-RU" sz="1800" b="1" dirty="0" smtClean="0">
                <a:solidFill>
                  <a:srgbClr val="002060"/>
                </a:solidFill>
              </a:rPr>
              <a:t> подходах, которые в свою очередь предполагают формирование у дошкольников осмысленного отношения к здоровью, как важной жизненной ценности;</a:t>
            </a:r>
          </a:p>
          <a:p>
            <a:r>
              <a:rPr lang="ru-RU" sz="1800" b="1" dirty="0" smtClean="0">
                <a:solidFill>
                  <a:srgbClr val="002060"/>
                </a:solidFill>
              </a:rPr>
              <a:t>достижение воспитанниками готовности к школе; существенным моментом в работе педагогического коллектива является переход ребёнка из детского сада в начальную школу, а именно обеспечение необходимого и достаточного уровня развития ребёнка для успешного освоения им образовательных программ начальной ступени общего образования, обеспечение преемственности на данных ступенях образования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Согласно ФГОС ДО педагогии учреждения используют различные формы реализации Федеральной программы в соответствии с видом детской деятельности и возрастными особенностями детей.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 smtClean="0"/>
              <a:t>Игровой</a:t>
            </a:r>
          </a:p>
          <a:p>
            <a:r>
              <a:rPr lang="ru-RU" sz="2800" b="1" dirty="0" smtClean="0"/>
              <a:t>Коммуникативной</a:t>
            </a:r>
          </a:p>
          <a:p>
            <a:r>
              <a:rPr lang="ru-RU" sz="2800" b="1" dirty="0" smtClean="0"/>
              <a:t>Трудовой</a:t>
            </a:r>
          </a:p>
          <a:p>
            <a:r>
              <a:rPr lang="ru-RU" sz="2800" b="1" dirty="0" smtClean="0"/>
              <a:t>Познавательно – исследовательской</a:t>
            </a:r>
          </a:p>
          <a:p>
            <a:r>
              <a:rPr lang="ru-RU" sz="2800" b="1" dirty="0" smtClean="0"/>
              <a:t>Продуктивной</a:t>
            </a:r>
          </a:p>
          <a:p>
            <a:r>
              <a:rPr lang="ru-RU" sz="2800" b="1" dirty="0" smtClean="0"/>
              <a:t>Музыкально – художественной</a:t>
            </a:r>
          </a:p>
          <a:p>
            <a:r>
              <a:rPr lang="ru-RU" sz="2800" b="1" dirty="0" smtClean="0"/>
              <a:t>Чтение художественной литературы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24744"/>
          </a:xfrm>
        </p:spPr>
        <p:txBody>
          <a:bodyPr>
            <a:noAutofit/>
          </a:bodyPr>
          <a:lstStyle/>
          <a:p>
            <a:pPr lvl="2" algn="ctr"/>
            <a:r>
              <a:rPr lang="ru-RU" sz="2400" b="1" i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Методы для достижения задач воспитания в ходе реализации Программы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504" y="980728"/>
          <a:ext cx="9036496" cy="549979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518248"/>
                <a:gridCol w="4518248"/>
              </a:tblGrid>
              <a:tr h="370840">
                <a:tc gridSpan="2">
                  <a:txBody>
                    <a:bodyPr/>
                    <a:lstStyle/>
                    <a:p>
                      <a:pPr marL="2473960" marR="246697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Методы</a:t>
                      </a:r>
                      <a:r>
                        <a:rPr lang="ru-RU" sz="1200" spc="-10" dirty="0"/>
                        <a:t> </a:t>
                      </a:r>
                      <a:r>
                        <a:rPr lang="ru-RU" sz="1200" dirty="0"/>
                        <a:t>работы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066165" marR="718185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/>
                        <a:t>метод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81810" marR="1433195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 dirty="0"/>
                        <a:t>содержание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marR="366395" lvl="0" indent="-342900">
                        <a:spcAft>
                          <a:spcPts val="0"/>
                        </a:spcAft>
                        <a:buSzPts val="1200"/>
                        <a:buFont typeface="Wingdings"/>
                        <a:buChar char=""/>
                        <a:tabLst>
                          <a:tab pos="525780" algn="l"/>
                        </a:tabLst>
                      </a:pPr>
                      <a:r>
                        <a:rPr lang="ru-RU" sz="1100" dirty="0"/>
                        <a:t>Организации опыта</a:t>
                      </a:r>
                      <a:r>
                        <a:rPr lang="ru-RU" sz="1100" spc="-285" dirty="0"/>
                        <a:t> </a:t>
                      </a:r>
                      <a:r>
                        <a:rPr lang="ru-RU" sz="1100" dirty="0"/>
                        <a:t>поведения</a:t>
                      </a:r>
                      <a:r>
                        <a:rPr lang="ru-RU" sz="1100" spc="-5" dirty="0"/>
                        <a:t> </a:t>
                      </a:r>
                      <a:r>
                        <a:rPr lang="ru-RU" sz="1100" dirty="0"/>
                        <a:t>и</a:t>
                      </a:r>
                      <a:endParaRPr lang="ru-RU" sz="1050" dirty="0"/>
                    </a:p>
                    <a:p>
                      <a:pPr marL="525145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деятельности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805" marR="62230">
                        <a:spcAft>
                          <a:spcPts val="0"/>
                        </a:spcAft>
                        <a:tabLst>
                          <a:tab pos="981710" algn="l"/>
                          <a:tab pos="1979295" algn="l"/>
                          <a:tab pos="3220720" algn="l"/>
                        </a:tabLst>
                      </a:pPr>
                      <a:r>
                        <a:rPr lang="ru-RU" sz="1100"/>
                        <a:t>Приучение</a:t>
                      </a:r>
                      <a:r>
                        <a:rPr lang="ru-RU" sz="1100" spc="210"/>
                        <a:t> </a:t>
                      </a:r>
                      <a:r>
                        <a:rPr lang="ru-RU" sz="1100"/>
                        <a:t>к</a:t>
                      </a:r>
                      <a:r>
                        <a:rPr lang="ru-RU" sz="1100" spc="220"/>
                        <a:t> </a:t>
                      </a:r>
                      <a:r>
                        <a:rPr lang="ru-RU" sz="1100"/>
                        <a:t>положительным</a:t>
                      </a:r>
                      <a:r>
                        <a:rPr lang="ru-RU" sz="1100" spc="210"/>
                        <a:t> </a:t>
                      </a:r>
                      <a:r>
                        <a:rPr lang="ru-RU" sz="1100"/>
                        <a:t>формам</a:t>
                      </a:r>
                      <a:r>
                        <a:rPr lang="ru-RU" sz="1100" spc="210"/>
                        <a:t> </a:t>
                      </a:r>
                      <a:r>
                        <a:rPr lang="ru-RU" sz="1100"/>
                        <a:t>общественного</a:t>
                      </a:r>
                      <a:r>
                        <a:rPr lang="ru-RU" sz="1100" spc="-285"/>
                        <a:t> </a:t>
                      </a:r>
                      <a:r>
                        <a:rPr lang="ru-RU" sz="1100"/>
                        <a:t>поведения,	упражнение,	воспитывающие	</a:t>
                      </a:r>
                      <a:r>
                        <a:rPr lang="ru-RU" sz="1100" spc="-5"/>
                        <a:t>ситуации,</a:t>
                      </a:r>
                      <a:endParaRPr lang="ru-RU" sz="1050"/>
                    </a:p>
                    <a:p>
                      <a:pPr marL="90805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игровые</a:t>
                      </a:r>
                      <a:r>
                        <a:rPr lang="ru-RU" sz="1100" spc="-20"/>
                        <a:t> </a:t>
                      </a:r>
                      <a:r>
                        <a:rPr lang="ru-RU" sz="1100"/>
                        <a:t>методы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marR="26670" lvl="0" indent="-342900">
                        <a:spcAft>
                          <a:spcPts val="0"/>
                        </a:spcAft>
                        <a:buSzPts val="1200"/>
                        <a:buFont typeface="Wingdings"/>
                        <a:buChar char=""/>
                        <a:tabLst>
                          <a:tab pos="525780" algn="l"/>
                        </a:tabLst>
                      </a:pPr>
                      <a:r>
                        <a:rPr lang="ru-RU" sz="1100" dirty="0"/>
                        <a:t>Осознания</a:t>
                      </a:r>
                      <a:r>
                        <a:rPr lang="ru-RU" sz="1100" spc="-25" dirty="0"/>
                        <a:t> </a:t>
                      </a:r>
                      <a:r>
                        <a:rPr lang="ru-RU" sz="1100" dirty="0"/>
                        <a:t>детьми</a:t>
                      </a:r>
                      <a:r>
                        <a:rPr lang="ru-RU" sz="1100" spc="-25" dirty="0"/>
                        <a:t> </a:t>
                      </a:r>
                      <a:r>
                        <a:rPr lang="ru-RU" sz="1100" dirty="0"/>
                        <a:t>опыта</a:t>
                      </a:r>
                      <a:r>
                        <a:rPr lang="ru-RU" sz="1100" spc="-285" dirty="0"/>
                        <a:t> </a:t>
                      </a:r>
                      <a:r>
                        <a:rPr lang="ru-RU" sz="1100" dirty="0"/>
                        <a:t>поведения</a:t>
                      </a:r>
                      <a:r>
                        <a:rPr lang="ru-RU" sz="1100" spc="-20" dirty="0"/>
                        <a:t> </a:t>
                      </a:r>
                      <a:r>
                        <a:rPr lang="ru-RU" sz="1100" dirty="0"/>
                        <a:t>и</a:t>
                      </a:r>
                      <a:r>
                        <a:rPr lang="ru-RU" sz="1100" spc="-15" dirty="0"/>
                        <a:t> </a:t>
                      </a:r>
                      <a:r>
                        <a:rPr lang="ru-RU" sz="1100" dirty="0" err="1"/>
                        <a:t>деятельност</a:t>
                      </a:r>
                      <a:endParaRPr lang="ru-RU" sz="1050" dirty="0">
                        <a:latin typeface="Times New Roman"/>
                        <a:ea typeface="Wingdings"/>
                        <a:cs typeface="Wingding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805" marR="62230" algn="just">
                        <a:spcAft>
                          <a:spcPts val="0"/>
                        </a:spcAft>
                      </a:pPr>
                      <a:r>
                        <a:rPr lang="ru-RU" sz="1100"/>
                        <a:t>Рассказ на моральные темы, разъяснение норм и правил</a:t>
                      </a:r>
                      <a:r>
                        <a:rPr lang="ru-RU" sz="1100" spc="5"/>
                        <a:t> </a:t>
                      </a:r>
                      <a:r>
                        <a:rPr lang="ru-RU" sz="1100"/>
                        <a:t>поведения,</a:t>
                      </a:r>
                      <a:r>
                        <a:rPr lang="ru-RU" sz="1100" spc="5"/>
                        <a:t> </a:t>
                      </a:r>
                      <a:r>
                        <a:rPr lang="ru-RU" sz="1100"/>
                        <a:t>чтение</a:t>
                      </a:r>
                      <a:r>
                        <a:rPr lang="ru-RU" sz="1100" spc="5"/>
                        <a:t> </a:t>
                      </a:r>
                      <a:r>
                        <a:rPr lang="ru-RU" sz="1100"/>
                        <a:t>художественной</a:t>
                      </a:r>
                      <a:r>
                        <a:rPr lang="ru-RU" sz="1100" spc="5"/>
                        <a:t> </a:t>
                      </a:r>
                      <a:r>
                        <a:rPr lang="ru-RU" sz="1100"/>
                        <a:t>литературы,</a:t>
                      </a:r>
                      <a:r>
                        <a:rPr lang="ru-RU" sz="1100" spc="5"/>
                        <a:t> </a:t>
                      </a:r>
                      <a:r>
                        <a:rPr lang="ru-RU" sz="1100"/>
                        <a:t>этические</a:t>
                      </a:r>
                      <a:r>
                        <a:rPr lang="ru-RU" sz="1100" spc="230"/>
                        <a:t> </a:t>
                      </a:r>
                      <a:r>
                        <a:rPr lang="ru-RU" sz="1100"/>
                        <a:t>беседы,</a:t>
                      </a:r>
                      <a:r>
                        <a:rPr lang="ru-RU" sz="1100" spc="240"/>
                        <a:t> </a:t>
                      </a:r>
                      <a:r>
                        <a:rPr lang="ru-RU" sz="1100"/>
                        <a:t>обсуждение</a:t>
                      </a:r>
                      <a:r>
                        <a:rPr lang="ru-RU" sz="1100" spc="230"/>
                        <a:t> </a:t>
                      </a:r>
                      <a:r>
                        <a:rPr lang="ru-RU" sz="1100"/>
                        <a:t>поступков</a:t>
                      </a:r>
                      <a:r>
                        <a:rPr lang="ru-RU" sz="1100" spc="240"/>
                        <a:t> </a:t>
                      </a:r>
                      <a:r>
                        <a:rPr lang="ru-RU" sz="1100"/>
                        <a:t>и</a:t>
                      </a:r>
                      <a:r>
                        <a:rPr lang="ru-RU" sz="1100" spc="235"/>
                        <a:t> </a:t>
                      </a:r>
                      <a:r>
                        <a:rPr lang="ru-RU" sz="1100"/>
                        <a:t>жизненных</a:t>
                      </a:r>
                      <a:endParaRPr lang="ru-RU" sz="1050"/>
                    </a:p>
                    <a:p>
                      <a:pPr marL="90805" algn="just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ситуаций,</a:t>
                      </a:r>
                      <a:r>
                        <a:rPr lang="ru-RU" sz="1100" spc="-20"/>
                        <a:t> </a:t>
                      </a:r>
                      <a:r>
                        <a:rPr lang="ru-RU" sz="1100"/>
                        <a:t>личный</a:t>
                      </a:r>
                      <a:r>
                        <a:rPr lang="ru-RU" sz="1100" spc="-20"/>
                        <a:t> </a:t>
                      </a:r>
                      <a:r>
                        <a:rPr lang="ru-RU" sz="1100"/>
                        <a:t>пример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310"/>
                        </a:lnSpc>
                        <a:spcAft>
                          <a:spcPts val="0"/>
                        </a:spcAft>
                        <a:buSzPts val="1200"/>
                        <a:buFont typeface="Wingdings"/>
                        <a:buChar char=""/>
                        <a:tabLst>
                          <a:tab pos="525780" algn="l"/>
                        </a:tabLst>
                      </a:pPr>
                      <a:r>
                        <a:rPr lang="ru-RU" sz="1100" dirty="0"/>
                        <a:t>Мотивации</a:t>
                      </a:r>
                      <a:r>
                        <a:rPr lang="ru-RU" sz="1100" spc="-15" dirty="0"/>
                        <a:t> </a:t>
                      </a:r>
                      <a:r>
                        <a:rPr lang="ru-RU" sz="1100" dirty="0"/>
                        <a:t>опыта</a:t>
                      </a:r>
                      <a:endParaRPr lang="ru-RU" sz="1050" dirty="0"/>
                    </a:p>
                    <a:p>
                      <a:pPr marL="525145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поведения</a:t>
                      </a:r>
                      <a:r>
                        <a:rPr lang="ru-RU" sz="1100" spc="-15" dirty="0"/>
                        <a:t> </a:t>
                      </a:r>
                      <a:r>
                        <a:rPr lang="ru-RU" sz="1100" dirty="0"/>
                        <a:t>и</a:t>
                      </a:r>
                      <a:r>
                        <a:rPr lang="ru-RU" sz="1100" spc="-10" dirty="0"/>
                        <a:t> </a:t>
                      </a:r>
                      <a:r>
                        <a:rPr lang="ru-RU" sz="1100" dirty="0" smtClean="0"/>
                        <a:t>деятельности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1310"/>
                        </a:lnSpc>
                        <a:spcAft>
                          <a:spcPts val="0"/>
                        </a:spcAft>
                        <a:tabLst>
                          <a:tab pos="1141730" algn="l"/>
                          <a:tab pos="1888490" algn="l"/>
                          <a:tab pos="2724150" algn="l"/>
                          <a:tab pos="3502660" algn="l"/>
                        </a:tabLst>
                      </a:pPr>
                      <a:r>
                        <a:rPr lang="ru-RU" sz="1100"/>
                        <a:t>Поощрение,	методы	развития	эмоций,	игры,</a:t>
                      </a:r>
                      <a:endParaRPr lang="ru-RU" sz="1050"/>
                    </a:p>
                    <a:p>
                      <a:pPr marL="90805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соревнования,</a:t>
                      </a:r>
                      <a:r>
                        <a:rPr lang="ru-RU" sz="1100" spc="-15"/>
                        <a:t> </a:t>
                      </a:r>
                      <a:r>
                        <a:rPr lang="ru-RU" sz="1100"/>
                        <a:t>проектные</a:t>
                      </a:r>
                      <a:r>
                        <a:rPr lang="ru-RU" sz="1100" spc="-15"/>
                        <a:t> </a:t>
                      </a:r>
                      <a:r>
                        <a:rPr lang="ru-RU" sz="1100"/>
                        <a:t>методы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0840">
                <a:tc gridSpan="2">
                  <a:txBody>
                    <a:bodyPr/>
                    <a:lstStyle/>
                    <a:p>
                      <a:pPr marL="41084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Методы,</a:t>
                      </a:r>
                      <a:r>
                        <a:rPr lang="ru-RU" sz="1100" spc="-10" dirty="0"/>
                        <a:t> </a:t>
                      </a:r>
                      <a:r>
                        <a:rPr lang="ru-RU" sz="1100" dirty="0"/>
                        <a:t>в</a:t>
                      </a:r>
                      <a:r>
                        <a:rPr lang="ru-RU" sz="1100" spc="-10" dirty="0"/>
                        <a:t> </a:t>
                      </a:r>
                      <a:r>
                        <a:rPr lang="ru-RU" sz="1100" dirty="0"/>
                        <a:t>основу</a:t>
                      </a:r>
                      <a:r>
                        <a:rPr lang="ru-RU" sz="1100" spc="-35" dirty="0"/>
                        <a:t> </a:t>
                      </a:r>
                      <a:r>
                        <a:rPr lang="ru-RU" sz="1100" dirty="0"/>
                        <a:t>которых положен</a:t>
                      </a:r>
                      <a:r>
                        <a:rPr lang="ru-RU" sz="1100" spc="-15" dirty="0"/>
                        <a:t> </a:t>
                      </a:r>
                      <a:r>
                        <a:rPr lang="ru-RU" sz="1100" dirty="0"/>
                        <a:t>характер</a:t>
                      </a:r>
                      <a:r>
                        <a:rPr lang="ru-RU" sz="1100" spc="-25" dirty="0"/>
                        <a:t> </a:t>
                      </a:r>
                      <a:r>
                        <a:rPr lang="ru-RU" sz="1100" dirty="0"/>
                        <a:t>познавательной</a:t>
                      </a:r>
                      <a:r>
                        <a:rPr lang="ru-RU" sz="1100" spc="-5" dirty="0"/>
                        <a:t> </a:t>
                      </a:r>
                      <a:r>
                        <a:rPr lang="ru-RU" sz="1100" dirty="0"/>
                        <a:t>деятельности</a:t>
                      </a:r>
                      <a:r>
                        <a:rPr lang="ru-RU" sz="1100" spc="-5" dirty="0"/>
                        <a:t> </a:t>
                      </a:r>
                      <a:r>
                        <a:rPr lang="ru-RU" sz="1100" dirty="0"/>
                        <a:t>детей: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marR="287655" lvl="0" indent="-342900">
                        <a:spcAft>
                          <a:spcPts val="0"/>
                        </a:spcAft>
                        <a:buSzPts val="1200"/>
                        <a:buFont typeface="Wingdings"/>
                        <a:buChar char=""/>
                        <a:tabLst>
                          <a:tab pos="525780" algn="l"/>
                        </a:tabLst>
                      </a:pPr>
                      <a:r>
                        <a:rPr lang="ru-RU" sz="1100" dirty="0"/>
                        <a:t>Информационно-</a:t>
                      </a:r>
                      <a:r>
                        <a:rPr lang="ru-RU" sz="1100" spc="5" dirty="0"/>
                        <a:t> </a:t>
                      </a:r>
                      <a:r>
                        <a:rPr lang="ru-RU" sz="1100" dirty="0" err="1"/>
                        <a:t>рецептивнцый</a:t>
                      </a:r>
                      <a:r>
                        <a:rPr lang="ru-RU" sz="1100" spc="-65" dirty="0"/>
                        <a:t> </a:t>
                      </a:r>
                      <a:r>
                        <a:rPr lang="ru-RU" sz="1100" dirty="0"/>
                        <a:t>метод</a:t>
                      </a:r>
                      <a:endParaRPr lang="ru-RU" sz="1050" dirty="0">
                        <a:latin typeface="Times New Roman"/>
                        <a:ea typeface="Wingdings"/>
                        <a:cs typeface="Wingding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59690" indent="22860" algn="just">
                        <a:spcAft>
                          <a:spcPts val="0"/>
                        </a:spcAft>
                      </a:pPr>
                      <a:r>
                        <a:rPr lang="ru-RU" sz="1100"/>
                        <a:t>Предъявляется</a:t>
                      </a:r>
                      <a:r>
                        <a:rPr lang="ru-RU" sz="1100" spc="5"/>
                        <a:t> </a:t>
                      </a:r>
                      <a:r>
                        <a:rPr lang="ru-RU" sz="1100"/>
                        <a:t>информация,</a:t>
                      </a:r>
                      <a:r>
                        <a:rPr lang="ru-RU" sz="1100" spc="5"/>
                        <a:t> </a:t>
                      </a:r>
                      <a:r>
                        <a:rPr lang="ru-RU" sz="1100"/>
                        <a:t>организуются</a:t>
                      </a:r>
                      <a:r>
                        <a:rPr lang="ru-RU" sz="1100" spc="5"/>
                        <a:t> </a:t>
                      </a:r>
                      <a:r>
                        <a:rPr lang="ru-RU" sz="1100"/>
                        <a:t>действия</a:t>
                      </a:r>
                      <a:r>
                        <a:rPr lang="ru-RU" sz="1100" spc="-285"/>
                        <a:t> </a:t>
                      </a:r>
                      <a:r>
                        <a:rPr lang="ru-RU" sz="1100"/>
                        <a:t>ребенка</a:t>
                      </a:r>
                      <a:r>
                        <a:rPr lang="ru-RU" sz="1100" spc="-40"/>
                        <a:t> </a:t>
                      </a:r>
                      <a:r>
                        <a:rPr lang="ru-RU" sz="1100"/>
                        <a:t>с</a:t>
                      </a:r>
                      <a:r>
                        <a:rPr lang="ru-RU" sz="1100" spc="-35"/>
                        <a:t> </a:t>
                      </a:r>
                      <a:r>
                        <a:rPr lang="ru-RU" sz="1100"/>
                        <a:t>объектом</a:t>
                      </a:r>
                      <a:r>
                        <a:rPr lang="ru-RU" sz="1100" spc="-30"/>
                        <a:t> </a:t>
                      </a:r>
                      <a:r>
                        <a:rPr lang="ru-RU" sz="1100"/>
                        <a:t>изучения</a:t>
                      </a:r>
                      <a:r>
                        <a:rPr lang="ru-RU" sz="1100" spc="-35"/>
                        <a:t> </a:t>
                      </a:r>
                      <a:r>
                        <a:rPr lang="ru-RU" sz="1100"/>
                        <a:t>(распознающее</a:t>
                      </a:r>
                      <a:r>
                        <a:rPr lang="ru-RU" sz="1100" spc="-35"/>
                        <a:t> </a:t>
                      </a:r>
                      <a:r>
                        <a:rPr lang="ru-RU" sz="1100"/>
                        <a:t>наблюдение,</a:t>
                      </a:r>
                      <a:r>
                        <a:rPr lang="ru-RU" sz="1100" spc="-290"/>
                        <a:t> </a:t>
                      </a:r>
                      <a:r>
                        <a:rPr lang="ru-RU" sz="1100"/>
                        <a:t>рассматривание</a:t>
                      </a:r>
                      <a:r>
                        <a:rPr lang="ru-RU" sz="1100" spc="5"/>
                        <a:t> </a:t>
                      </a:r>
                      <a:r>
                        <a:rPr lang="ru-RU" sz="1100"/>
                        <a:t>картин,</a:t>
                      </a:r>
                      <a:r>
                        <a:rPr lang="ru-RU" sz="1100" spc="5"/>
                        <a:t> </a:t>
                      </a:r>
                      <a:r>
                        <a:rPr lang="ru-RU" sz="1100"/>
                        <a:t>демонстрация</a:t>
                      </a:r>
                      <a:r>
                        <a:rPr lang="ru-RU" sz="1100" spc="5"/>
                        <a:t> </a:t>
                      </a:r>
                      <a:r>
                        <a:rPr lang="ru-RU" sz="1100"/>
                        <a:t>кино-</a:t>
                      </a:r>
                      <a:r>
                        <a:rPr lang="ru-RU" sz="1100" spc="5"/>
                        <a:t> </a:t>
                      </a:r>
                      <a:r>
                        <a:rPr lang="ru-RU" sz="1100"/>
                        <a:t>и</a:t>
                      </a:r>
                      <a:r>
                        <a:rPr lang="ru-RU" sz="1100" spc="5"/>
                        <a:t> </a:t>
                      </a:r>
                      <a:r>
                        <a:rPr lang="ru-RU" sz="1100"/>
                        <a:t>диафильмов,</a:t>
                      </a:r>
                      <a:r>
                        <a:rPr lang="ru-RU" sz="1100" spc="105"/>
                        <a:t> </a:t>
                      </a:r>
                      <a:r>
                        <a:rPr lang="ru-RU" sz="1100"/>
                        <a:t>просмотр</a:t>
                      </a:r>
                      <a:r>
                        <a:rPr lang="ru-RU" sz="1100" spc="110"/>
                        <a:t> </a:t>
                      </a:r>
                      <a:r>
                        <a:rPr lang="ru-RU" sz="1100"/>
                        <a:t>компьютерных</a:t>
                      </a:r>
                      <a:r>
                        <a:rPr lang="ru-RU" sz="1100" spc="120"/>
                        <a:t> </a:t>
                      </a:r>
                      <a:r>
                        <a:rPr lang="ru-RU" sz="1100"/>
                        <a:t>презентаций,</a:t>
                      </a:r>
                      <a:endParaRPr lang="ru-RU" sz="1050"/>
                    </a:p>
                    <a:p>
                      <a:pPr marL="67945" algn="just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рассказы</a:t>
                      </a:r>
                      <a:r>
                        <a:rPr lang="ru-RU" sz="1100" spc="-10"/>
                        <a:t> </a:t>
                      </a:r>
                      <a:r>
                        <a:rPr lang="ru-RU" sz="1100"/>
                        <a:t>педагога</a:t>
                      </a:r>
                      <a:r>
                        <a:rPr lang="ru-RU" sz="1100" spc="-15"/>
                        <a:t> </a:t>
                      </a:r>
                      <a:r>
                        <a:rPr lang="ru-RU" sz="1100"/>
                        <a:t>или</a:t>
                      </a:r>
                      <a:r>
                        <a:rPr lang="ru-RU" sz="1100" spc="-5"/>
                        <a:t> </a:t>
                      </a:r>
                      <a:r>
                        <a:rPr lang="ru-RU" sz="1100"/>
                        <a:t>детей,</a:t>
                      </a:r>
                      <a:r>
                        <a:rPr lang="ru-RU" sz="1100" spc="-10"/>
                        <a:t> </a:t>
                      </a:r>
                      <a:r>
                        <a:rPr lang="ru-RU" sz="1100"/>
                        <a:t>чтение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325"/>
                        </a:lnSpc>
                        <a:spcAft>
                          <a:spcPts val="0"/>
                        </a:spcAft>
                        <a:buSzPts val="1200"/>
                        <a:buFont typeface="Wingdings"/>
                        <a:buChar char=""/>
                        <a:tabLst>
                          <a:tab pos="525780" algn="l"/>
                        </a:tabLst>
                      </a:pPr>
                      <a:r>
                        <a:rPr lang="ru-RU" sz="1100" dirty="0"/>
                        <a:t>Репродуктивный</a:t>
                      </a:r>
                      <a:r>
                        <a:rPr lang="ru-RU" sz="1100" spc="-20" dirty="0"/>
                        <a:t> </a:t>
                      </a:r>
                      <a:r>
                        <a:rPr lang="ru-RU" sz="1100" dirty="0"/>
                        <a:t>метод</a:t>
                      </a:r>
                      <a:endParaRPr lang="ru-RU" sz="1050" dirty="0">
                        <a:latin typeface="Times New Roman"/>
                        <a:ea typeface="Wingdings"/>
                        <a:cs typeface="Wingding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62230" indent="22860" algn="just">
                        <a:spcAft>
                          <a:spcPts val="0"/>
                        </a:spcAft>
                      </a:pPr>
                      <a:r>
                        <a:rPr lang="ru-RU" sz="1100" dirty="0"/>
                        <a:t>Предполагает</a:t>
                      </a:r>
                      <a:r>
                        <a:rPr lang="ru-RU" sz="1100" spc="5" dirty="0"/>
                        <a:t> </a:t>
                      </a:r>
                      <a:r>
                        <a:rPr lang="ru-RU" sz="1100" dirty="0"/>
                        <a:t>создание</a:t>
                      </a:r>
                      <a:r>
                        <a:rPr lang="ru-RU" sz="1100" spc="5" dirty="0"/>
                        <a:t> </a:t>
                      </a:r>
                      <a:r>
                        <a:rPr lang="ru-RU" sz="1100" dirty="0"/>
                        <a:t>условий</a:t>
                      </a:r>
                      <a:r>
                        <a:rPr lang="ru-RU" sz="1100" spc="5" dirty="0"/>
                        <a:t> </a:t>
                      </a:r>
                      <a:r>
                        <a:rPr lang="ru-RU" sz="1100" dirty="0"/>
                        <a:t>для</a:t>
                      </a:r>
                      <a:r>
                        <a:rPr lang="ru-RU" sz="1100" spc="5" dirty="0"/>
                        <a:t> </a:t>
                      </a:r>
                      <a:r>
                        <a:rPr lang="ru-RU" sz="1100" dirty="0"/>
                        <a:t>воспроизведения</a:t>
                      </a:r>
                      <a:r>
                        <a:rPr lang="ru-RU" sz="1100" spc="5" dirty="0"/>
                        <a:t> </a:t>
                      </a:r>
                      <a:r>
                        <a:rPr lang="ru-RU" sz="1100" dirty="0"/>
                        <a:t>представлений и способов деятельности, руководство их</a:t>
                      </a:r>
                      <a:r>
                        <a:rPr lang="ru-RU" sz="1100" spc="5" dirty="0"/>
                        <a:t> </a:t>
                      </a:r>
                      <a:r>
                        <a:rPr lang="ru-RU" sz="1100" dirty="0"/>
                        <a:t>выполнением (упражнения на основе образца педагога,</a:t>
                      </a:r>
                      <a:r>
                        <a:rPr lang="ru-RU" sz="1100" spc="5" dirty="0"/>
                        <a:t> </a:t>
                      </a:r>
                      <a:r>
                        <a:rPr lang="ru-RU" sz="1100" dirty="0"/>
                        <a:t>беседа,</a:t>
                      </a:r>
                      <a:r>
                        <a:rPr lang="ru-RU" sz="1100" spc="245" dirty="0"/>
                        <a:t> </a:t>
                      </a:r>
                      <a:r>
                        <a:rPr lang="ru-RU" sz="1100" dirty="0"/>
                        <a:t>составление</a:t>
                      </a:r>
                      <a:r>
                        <a:rPr lang="ru-RU" sz="1100" spc="230" dirty="0"/>
                        <a:t> </a:t>
                      </a:r>
                      <a:r>
                        <a:rPr lang="ru-RU" sz="1100" dirty="0"/>
                        <a:t>рассказов</a:t>
                      </a:r>
                      <a:r>
                        <a:rPr lang="ru-RU" sz="1100" spc="235" dirty="0"/>
                        <a:t> </a:t>
                      </a:r>
                      <a:r>
                        <a:rPr lang="ru-RU" sz="1100" dirty="0"/>
                        <a:t>с</a:t>
                      </a:r>
                      <a:r>
                        <a:rPr lang="ru-RU" sz="1100" spc="230" dirty="0"/>
                        <a:t> </a:t>
                      </a:r>
                      <a:r>
                        <a:rPr lang="ru-RU" sz="1100" dirty="0"/>
                        <a:t>опорой</a:t>
                      </a:r>
                      <a:r>
                        <a:rPr lang="ru-RU" sz="1100" spc="245" dirty="0"/>
                        <a:t> </a:t>
                      </a:r>
                      <a:r>
                        <a:rPr lang="ru-RU" sz="1100" dirty="0"/>
                        <a:t>на</a:t>
                      </a:r>
                      <a:r>
                        <a:rPr lang="ru-RU" sz="1100" spc="230" dirty="0"/>
                        <a:t> </a:t>
                      </a:r>
                      <a:r>
                        <a:rPr lang="ru-RU" sz="1100" dirty="0"/>
                        <a:t>предметную</a:t>
                      </a:r>
                      <a:endParaRPr lang="ru-RU" sz="1050" dirty="0"/>
                    </a:p>
                    <a:p>
                      <a:pPr marL="67945" algn="just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или</a:t>
                      </a:r>
                      <a:r>
                        <a:rPr lang="ru-RU" sz="1100" spc="-30" dirty="0"/>
                        <a:t> </a:t>
                      </a:r>
                      <a:r>
                        <a:rPr lang="ru-RU" sz="1100" dirty="0"/>
                        <a:t>предметно-схематическую</a:t>
                      </a:r>
                      <a:r>
                        <a:rPr lang="ru-RU" sz="1100" spc="-5" dirty="0"/>
                        <a:t> </a:t>
                      </a:r>
                      <a:r>
                        <a:rPr lang="ru-RU" sz="1100" dirty="0"/>
                        <a:t>модель);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marR="342265" lvl="0" indent="-342900">
                        <a:spcAft>
                          <a:spcPts val="0"/>
                        </a:spcAft>
                        <a:buSzPts val="1200"/>
                        <a:buFont typeface="Wingdings"/>
                        <a:buChar char=""/>
                        <a:tabLst>
                          <a:tab pos="525780" algn="l"/>
                        </a:tabLst>
                      </a:pPr>
                      <a:r>
                        <a:rPr lang="ru-RU" sz="1100" dirty="0"/>
                        <a:t>Метод проблемного</a:t>
                      </a:r>
                      <a:r>
                        <a:rPr lang="ru-RU" sz="1100" spc="-285" dirty="0"/>
                        <a:t> </a:t>
                      </a:r>
                      <a:r>
                        <a:rPr lang="ru-RU" sz="1100" dirty="0"/>
                        <a:t>изложения</a:t>
                      </a:r>
                      <a:endParaRPr lang="ru-RU" sz="1050" dirty="0">
                        <a:latin typeface="Times New Roman"/>
                        <a:ea typeface="Wingdings"/>
                        <a:cs typeface="Wingding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62230" indent="20955">
                        <a:spcAft>
                          <a:spcPts val="0"/>
                        </a:spcAft>
                        <a:tabLst>
                          <a:tab pos="506730" algn="l"/>
                          <a:tab pos="774700" algn="l"/>
                          <a:tab pos="1471930" algn="l"/>
                          <a:tab pos="1677670" algn="l"/>
                          <a:tab pos="2396490" algn="l"/>
                          <a:tab pos="3349625" algn="l"/>
                        </a:tabLst>
                      </a:pPr>
                      <a:r>
                        <a:rPr lang="ru-RU" sz="1100" dirty="0"/>
                        <a:t>Представляет</a:t>
                      </a:r>
                      <a:r>
                        <a:rPr lang="ru-RU" sz="1100" spc="255" dirty="0"/>
                        <a:t> </a:t>
                      </a:r>
                      <a:r>
                        <a:rPr lang="ru-RU" sz="1100" dirty="0"/>
                        <a:t>собой</a:t>
                      </a:r>
                      <a:r>
                        <a:rPr lang="ru-RU" sz="1100" spc="245" dirty="0"/>
                        <a:t> </a:t>
                      </a:r>
                      <a:r>
                        <a:rPr lang="ru-RU" sz="1100" dirty="0"/>
                        <a:t>постановку</a:t>
                      </a:r>
                      <a:r>
                        <a:rPr lang="ru-RU" sz="1100" spc="215" dirty="0"/>
                        <a:t> </a:t>
                      </a:r>
                      <a:r>
                        <a:rPr lang="ru-RU" sz="1100" dirty="0"/>
                        <a:t>проблемы</a:t>
                      </a:r>
                      <a:r>
                        <a:rPr lang="ru-RU" sz="1100" spc="245" dirty="0"/>
                        <a:t> </a:t>
                      </a:r>
                      <a:r>
                        <a:rPr lang="ru-RU" sz="1100" dirty="0"/>
                        <a:t>и</a:t>
                      </a:r>
                      <a:r>
                        <a:rPr lang="ru-RU" sz="1100" spc="245" dirty="0"/>
                        <a:t> </a:t>
                      </a:r>
                      <a:r>
                        <a:rPr lang="ru-RU" sz="1100" dirty="0"/>
                        <a:t>раскрытие</a:t>
                      </a:r>
                      <a:r>
                        <a:rPr lang="ru-RU" sz="1100" spc="-285" dirty="0"/>
                        <a:t> </a:t>
                      </a:r>
                      <a:r>
                        <a:rPr lang="ru-RU" sz="1100" dirty="0"/>
                        <a:t>пути	ее	решения	в	процессе	организации	</a:t>
                      </a:r>
                      <a:r>
                        <a:rPr lang="ru-RU" sz="1100" spc="-5" dirty="0"/>
                        <a:t>опытов,</a:t>
                      </a:r>
                      <a:endParaRPr lang="ru-RU" sz="1050" dirty="0"/>
                    </a:p>
                    <a:p>
                      <a:pPr marL="67945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наблюдений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310"/>
                        </a:lnSpc>
                        <a:spcAft>
                          <a:spcPts val="0"/>
                        </a:spcAft>
                        <a:buSzPts val="1200"/>
                        <a:buFont typeface="Wingdings"/>
                        <a:buChar char=""/>
                        <a:tabLst>
                          <a:tab pos="525780" algn="l"/>
                        </a:tabLst>
                      </a:pPr>
                      <a:r>
                        <a:rPr lang="ru-RU" sz="1100"/>
                        <a:t>Эвристический</a:t>
                      </a:r>
                      <a:r>
                        <a:rPr lang="ru-RU" sz="1100" spc="-20"/>
                        <a:t> </a:t>
                      </a:r>
                      <a:r>
                        <a:rPr lang="ru-RU" sz="1100"/>
                        <a:t>метод</a:t>
                      </a:r>
                      <a:endParaRPr lang="ru-RU" sz="1050"/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200"/>
                        <a:buFont typeface="Wingdings"/>
                        <a:buChar char=""/>
                        <a:tabLst>
                          <a:tab pos="525780" algn="l"/>
                        </a:tabLst>
                      </a:pPr>
                      <a:r>
                        <a:rPr lang="ru-RU" sz="1100"/>
                        <a:t>(Частично-поисковый)</a:t>
                      </a:r>
                      <a:endParaRPr lang="ru-RU" sz="1050">
                        <a:latin typeface="Times New Roman"/>
                        <a:ea typeface="Wingdings"/>
                        <a:cs typeface="Wingding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1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Проблемная</a:t>
                      </a:r>
                      <a:r>
                        <a:rPr lang="ru-RU" sz="1100" spc="230" dirty="0"/>
                        <a:t> </a:t>
                      </a:r>
                      <a:r>
                        <a:rPr lang="ru-RU" sz="1100" dirty="0"/>
                        <a:t>задача</a:t>
                      </a:r>
                      <a:r>
                        <a:rPr lang="ru-RU" sz="1100" spc="520" dirty="0"/>
                        <a:t> </a:t>
                      </a:r>
                      <a:r>
                        <a:rPr lang="ru-RU" sz="1100" dirty="0"/>
                        <a:t>делится</a:t>
                      </a:r>
                      <a:r>
                        <a:rPr lang="ru-RU" sz="1100" spc="525" dirty="0"/>
                        <a:t> </a:t>
                      </a:r>
                      <a:r>
                        <a:rPr lang="ru-RU" sz="1100" dirty="0"/>
                        <a:t>на</a:t>
                      </a:r>
                      <a:r>
                        <a:rPr lang="ru-RU" sz="1100" spc="520" dirty="0"/>
                        <a:t> </a:t>
                      </a:r>
                      <a:r>
                        <a:rPr lang="ru-RU" sz="1100" dirty="0"/>
                        <a:t>части</a:t>
                      </a:r>
                      <a:r>
                        <a:rPr lang="ru-RU" sz="1100" spc="555" dirty="0"/>
                        <a:t> </a:t>
                      </a:r>
                      <a:r>
                        <a:rPr lang="ru-RU" sz="1100" dirty="0"/>
                        <a:t>-</a:t>
                      </a:r>
                      <a:r>
                        <a:rPr lang="ru-RU" sz="1100" spc="525" dirty="0"/>
                        <a:t> </a:t>
                      </a:r>
                      <a:r>
                        <a:rPr lang="ru-RU" sz="1100" dirty="0"/>
                        <a:t>проблемы,</a:t>
                      </a:r>
                      <a:r>
                        <a:rPr lang="ru-RU" sz="1100" spc="525" dirty="0"/>
                        <a:t> </a:t>
                      </a:r>
                      <a:r>
                        <a:rPr lang="ru-RU" sz="1100" dirty="0"/>
                        <a:t>в</a:t>
                      </a:r>
                      <a:endParaRPr lang="ru-RU" sz="1050" dirty="0"/>
                    </a:p>
                    <a:p>
                      <a:pPr marL="67945" marR="60960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решении</a:t>
                      </a:r>
                      <a:r>
                        <a:rPr lang="ru-RU" sz="1100" spc="145" dirty="0"/>
                        <a:t> </a:t>
                      </a:r>
                      <a:r>
                        <a:rPr lang="ru-RU" sz="1100" dirty="0"/>
                        <a:t>которых</a:t>
                      </a:r>
                      <a:r>
                        <a:rPr lang="ru-RU" sz="1100" spc="145" dirty="0"/>
                        <a:t> </a:t>
                      </a:r>
                      <a:r>
                        <a:rPr lang="ru-RU" sz="1100" dirty="0"/>
                        <a:t>принимают</a:t>
                      </a:r>
                      <a:r>
                        <a:rPr lang="ru-RU" sz="1100" spc="160" dirty="0"/>
                        <a:t> </a:t>
                      </a:r>
                      <a:r>
                        <a:rPr lang="ru-RU" sz="1100" dirty="0"/>
                        <a:t>участие</a:t>
                      </a:r>
                      <a:r>
                        <a:rPr lang="ru-RU" sz="1100" spc="140" dirty="0"/>
                        <a:t> </a:t>
                      </a:r>
                      <a:r>
                        <a:rPr lang="ru-RU" sz="1100" dirty="0"/>
                        <a:t>дети</a:t>
                      </a:r>
                      <a:r>
                        <a:rPr lang="ru-RU" sz="1100" spc="150" dirty="0"/>
                        <a:t> </a:t>
                      </a:r>
                      <a:r>
                        <a:rPr lang="ru-RU" sz="1100" dirty="0"/>
                        <a:t>(применение</a:t>
                      </a:r>
                      <a:r>
                        <a:rPr lang="ru-RU" sz="1100" spc="-285" dirty="0"/>
                        <a:t> </a:t>
                      </a:r>
                      <a:r>
                        <a:rPr lang="ru-RU" sz="1100" dirty="0"/>
                        <a:t>представлений</a:t>
                      </a:r>
                      <a:r>
                        <a:rPr lang="ru-RU" sz="1100" spc="-5" dirty="0"/>
                        <a:t> </a:t>
                      </a:r>
                      <a:r>
                        <a:rPr lang="ru-RU" sz="1100" dirty="0"/>
                        <a:t>в</a:t>
                      </a:r>
                      <a:r>
                        <a:rPr lang="ru-RU" sz="1100" spc="-5" dirty="0"/>
                        <a:t> </a:t>
                      </a:r>
                      <a:r>
                        <a:rPr lang="ru-RU" sz="1100" dirty="0"/>
                        <a:t>новых</a:t>
                      </a:r>
                      <a:r>
                        <a:rPr lang="ru-RU" sz="1100" spc="10" dirty="0"/>
                        <a:t> </a:t>
                      </a:r>
                      <a:r>
                        <a:rPr lang="ru-RU" sz="1100" dirty="0"/>
                        <a:t>условиях);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36712"/>
          </a:xfrm>
        </p:spPr>
        <p:txBody>
          <a:bodyPr>
            <a:noAutofit/>
          </a:bodyPr>
          <a:lstStyle/>
          <a:p>
            <a:pPr algn="ctr"/>
            <a:r>
              <a:rPr lang="ru-RU" sz="2400" b="1" i="1" dirty="0" smtClean="0"/>
              <a:t>Направления поддержки детской инициативы</a:t>
            </a:r>
            <a:endParaRPr lang="ru-RU" sz="24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504" y="692696"/>
          <a:ext cx="9036496" cy="63830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16224"/>
                <a:gridCol w="7020272"/>
              </a:tblGrid>
              <a:tr h="370840">
                <a:tc>
                  <a:txBody>
                    <a:bodyPr/>
                    <a:lstStyle/>
                    <a:p>
                      <a:pPr marL="6794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Образовательная</a:t>
                      </a:r>
                      <a:r>
                        <a:rPr lang="ru-RU" sz="1100" spc="-20" dirty="0"/>
                        <a:t> </a:t>
                      </a:r>
                      <a:r>
                        <a:rPr lang="ru-RU" sz="1100" dirty="0"/>
                        <a:t>область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Направления</a:t>
                      </a:r>
                      <a:r>
                        <a:rPr lang="ru-RU" sz="1100" spc="-30"/>
                        <a:t> </a:t>
                      </a:r>
                      <a:r>
                        <a:rPr lang="ru-RU" sz="1100"/>
                        <a:t>поддержки</a:t>
                      </a:r>
                      <a:r>
                        <a:rPr lang="ru-RU" sz="1100" spc="-15"/>
                        <a:t> </a:t>
                      </a:r>
                      <a:r>
                        <a:rPr lang="ru-RU" sz="1100"/>
                        <a:t>детской</a:t>
                      </a:r>
                      <a:r>
                        <a:rPr lang="ru-RU" sz="1100" spc="-15"/>
                        <a:t> </a:t>
                      </a:r>
                      <a:r>
                        <a:rPr lang="ru-RU" sz="1100"/>
                        <a:t>инициативы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67945" marR="955675">
                        <a:spcAft>
                          <a:spcPts val="0"/>
                        </a:spcAft>
                      </a:pPr>
                      <a:r>
                        <a:rPr lang="ru-RU" sz="1100" dirty="0"/>
                        <a:t>Познавательное</a:t>
                      </a:r>
                      <a:r>
                        <a:rPr lang="ru-RU" sz="1100" spc="-285" dirty="0"/>
                        <a:t> </a:t>
                      </a:r>
                      <a:r>
                        <a:rPr lang="ru-RU" sz="1100" dirty="0"/>
                        <a:t>развитие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340"/>
                        </a:lnSpc>
                        <a:spcAft>
                          <a:spcPts val="0"/>
                        </a:spcAft>
                        <a:buSzPts val="1200"/>
                        <a:buFont typeface="Wingdings"/>
                        <a:buChar char=""/>
                        <a:tabLst>
                          <a:tab pos="516255" algn="l"/>
                          <a:tab pos="516890" algn="l"/>
                        </a:tabLst>
                      </a:pPr>
                      <a:r>
                        <a:rPr lang="ru-RU" sz="1100" dirty="0"/>
                        <a:t>Уважительное</a:t>
                      </a:r>
                      <a:r>
                        <a:rPr lang="ru-RU" sz="1100" spc="-20" dirty="0"/>
                        <a:t> </a:t>
                      </a:r>
                      <a:r>
                        <a:rPr lang="ru-RU" sz="1100" dirty="0"/>
                        <a:t>отношение</a:t>
                      </a:r>
                      <a:r>
                        <a:rPr lang="ru-RU" sz="1100" spc="-15" dirty="0"/>
                        <a:t> </a:t>
                      </a:r>
                      <a:r>
                        <a:rPr lang="ru-RU" sz="1100" dirty="0"/>
                        <a:t>к</a:t>
                      </a:r>
                      <a:r>
                        <a:rPr lang="ru-RU" sz="1100" spc="-10" dirty="0"/>
                        <a:t> </a:t>
                      </a:r>
                      <a:r>
                        <a:rPr lang="ru-RU" sz="1100" dirty="0"/>
                        <a:t>ребёнку;</a:t>
                      </a:r>
                      <a:endParaRPr lang="ru-RU" sz="1050" dirty="0"/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200"/>
                        <a:buFont typeface="Wingdings"/>
                        <a:buChar char=""/>
                        <a:tabLst>
                          <a:tab pos="516255" algn="l"/>
                          <a:tab pos="516890" algn="l"/>
                        </a:tabLst>
                      </a:pPr>
                      <a:r>
                        <a:rPr lang="ru-RU" sz="1100" dirty="0"/>
                        <a:t>Создание</a:t>
                      </a:r>
                      <a:r>
                        <a:rPr lang="ru-RU" sz="1100" spc="-10" dirty="0"/>
                        <a:t> </a:t>
                      </a:r>
                      <a:r>
                        <a:rPr lang="ru-RU" sz="1100" dirty="0"/>
                        <a:t>условий</a:t>
                      </a:r>
                      <a:r>
                        <a:rPr lang="ru-RU" sz="1100" spc="-15" dirty="0"/>
                        <a:t> </a:t>
                      </a:r>
                      <a:r>
                        <a:rPr lang="ru-RU" sz="1100" dirty="0"/>
                        <a:t>для</a:t>
                      </a:r>
                      <a:r>
                        <a:rPr lang="ru-RU" sz="1100" spc="-15" dirty="0"/>
                        <a:t> </a:t>
                      </a:r>
                      <a:r>
                        <a:rPr lang="ru-RU" sz="1100" dirty="0"/>
                        <a:t>свободного</a:t>
                      </a:r>
                      <a:r>
                        <a:rPr lang="ru-RU" sz="1100" spc="-10" dirty="0"/>
                        <a:t> </a:t>
                      </a:r>
                      <a:r>
                        <a:rPr lang="ru-RU" sz="1100" dirty="0"/>
                        <a:t>выбора</a:t>
                      </a:r>
                      <a:r>
                        <a:rPr lang="ru-RU" sz="1100" spc="-20" dirty="0"/>
                        <a:t> </a:t>
                      </a:r>
                      <a:r>
                        <a:rPr lang="ru-RU" sz="1100" dirty="0"/>
                        <a:t>детьми</a:t>
                      </a:r>
                      <a:endParaRPr lang="ru-RU" sz="1050" dirty="0"/>
                    </a:p>
                    <a:p>
                      <a:pPr marL="69850" marR="60960" indent="-3175">
                        <a:spcAft>
                          <a:spcPts val="0"/>
                        </a:spcAft>
                        <a:tabLst>
                          <a:tab pos="1172845" algn="l"/>
                          <a:tab pos="2107565" algn="l"/>
                          <a:tab pos="3058795" algn="l"/>
                        </a:tabLst>
                      </a:pPr>
                      <a:r>
                        <a:rPr lang="ru-RU" sz="1100" dirty="0"/>
                        <a:t>деятельности,	участников	совместной	</a:t>
                      </a:r>
                      <a:r>
                        <a:rPr lang="ru-RU" sz="1100" spc="-5" dirty="0"/>
                        <a:t>деятельности,</a:t>
                      </a:r>
                      <a:r>
                        <a:rPr lang="ru-RU" sz="1100" spc="-285" dirty="0"/>
                        <a:t> </a:t>
                      </a:r>
                      <a:r>
                        <a:rPr lang="ru-RU" sz="1100" dirty="0"/>
                        <a:t>материалов;</a:t>
                      </a:r>
                      <a:endParaRPr lang="ru-RU" sz="1050" dirty="0"/>
                    </a:p>
                    <a:p>
                      <a:pPr marL="342900" marR="64135" lvl="0" indent="-342900" algn="just">
                        <a:spcAft>
                          <a:spcPts val="0"/>
                        </a:spcAft>
                        <a:buSzPts val="1200"/>
                        <a:buFont typeface="Wingdings"/>
                        <a:buChar char=""/>
                        <a:tabLst>
                          <a:tab pos="516890" algn="l"/>
                        </a:tabLst>
                      </a:pPr>
                      <a:r>
                        <a:rPr lang="ru-RU" sz="1100" dirty="0"/>
                        <a:t>Создание</a:t>
                      </a:r>
                      <a:r>
                        <a:rPr lang="ru-RU" sz="1100" spc="5" dirty="0"/>
                        <a:t> </a:t>
                      </a:r>
                      <a:r>
                        <a:rPr lang="ru-RU" sz="1100" dirty="0"/>
                        <a:t>условий</a:t>
                      </a:r>
                      <a:r>
                        <a:rPr lang="ru-RU" sz="1100" spc="5" dirty="0"/>
                        <a:t> </a:t>
                      </a:r>
                      <a:r>
                        <a:rPr lang="ru-RU" sz="1100" dirty="0"/>
                        <a:t>для</a:t>
                      </a:r>
                      <a:r>
                        <a:rPr lang="ru-RU" sz="1100" spc="5" dirty="0"/>
                        <a:t> </a:t>
                      </a:r>
                      <a:r>
                        <a:rPr lang="ru-RU" sz="1100" dirty="0"/>
                        <a:t>принятия</a:t>
                      </a:r>
                      <a:r>
                        <a:rPr lang="ru-RU" sz="1100" spc="5" dirty="0"/>
                        <a:t> </a:t>
                      </a:r>
                      <a:r>
                        <a:rPr lang="ru-RU" sz="1100" dirty="0"/>
                        <a:t>детьми</a:t>
                      </a:r>
                      <a:r>
                        <a:rPr lang="ru-RU" sz="1100" spc="5" dirty="0"/>
                        <a:t> </a:t>
                      </a:r>
                      <a:r>
                        <a:rPr lang="ru-RU" sz="1100" dirty="0"/>
                        <a:t>решений,</a:t>
                      </a:r>
                      <a:r>
                        <a:rPr lang="ru-RU" sz="1100" spc="-285" dirty="0"/>
                        <a:t> </a:t>
                      </a:r>
                      <a:r>
                        <a:rPr lang="ru-RU" sz="1100" dirty="0"/>
                        <a:t>выражение</a:t>
                      </a:r>
                      <a:r>
                        <a:rPr lang="ru-RU" sz="1100" spc="-10" dirty="0"/>
                        <a:t> </a:t>
                      </a:r>
                      <a:r>
                        <a:rPr lang="ru-RU" sz="1100" dirty="0"/>
                        <a:t>своих</a:t>
                      </a:r>
                      <a:r>
                        <a:rPr lang="ru-RU" sz="1100" spc="10" dirty="0"/>
                        <a:t> </a:t>
                      </a:r>
                      <a:r>
                        <a:rPr lang="ru-RU" sz="1100" dirty="0"/>
                        <a:t>чувств</a:t>
                      </a:r>
                      <a:r>
                        <a:rPr lang="ru-RU" sz="1100" spc="-5" dirty="0"/>
                        <a:t> </a:t>
                      </a:r>
                      <a:r>
                        <a:rPr lang="ru-RU" sz="1100" dirty="0"/>
                        <a:t>и</a:t>
                      </a:r>
                      <a:r>
                        <a:rPr lang="ru-RU" sz="1100" spc="5" dirty="0"/>
                        <a:t> </a:t>
                      </a:r>
                      <a:r>
                        <a:rPr lang="ru-RU" sz="1100" dirty="0"/>
                        <a:t>мыслей;</a:t>
                      </a:r>
                      <a:endParaRPr lang="ru-RU" sz="1050" dirty="0"/>
                    </a:p>
                    <a:p>
                      <a:pPr marL="342900" marR="61595" lvl="0" indent="-342900" algn="just">
                        <a:spcAft>
                          <a:spcPts val="0"/>
                        </a:spcAft>
                        <a:buSzPts val="1200"/>
                        <a:buFont typeface="Wingdings"/>
                        <a:buChar char=""/>
                        <a:tabLst>
                          <a:tab pos="516890" algn="l"/>
                        </a:tabLst>
                      </a:pPr>
                      <a:r>
                        <a:rPr lang="ru-RU" sz="1100" dirty="0"/>
                        <a:t>Поддержка</a:t>
                      </a:r>
                      <a:r>
                        <a:rPr lang="ru-RU" sz="1100" spc="5" dirty="0"/>
                        <a:t> </a:t>
                      </a:r>
                      <a:r>
                        <a:rPr lang="ru-RU" sz="1100" dirty="0"/>
                        <a:t>самостоятельности</a:t>
                      </a:r>
                      <a:r>
                        <a:rPr lang="ru-RU" sz="1100" spc="5" dirty="0"/>
                        <a:t> </a:t>
                      </a:r>
                      <a:r>
                        <a:rPr lang="ru-RU" sz="1100" dirty="0"/>
                        <a:t>в</a:t>
                      </a:r>
                      <a:r>
                        <a:rPr lang="ru-RU" sz="1100" spc="5" dirty="0"/>
                        <a:t> </a:t>
                      </a:r>
                      <a:r>
                        <a:rPr lang="ru-RU" sz="1100" dirty="0"/>
                        <a:t>разных</a:t>
                      </a:r>
                      <a:r>
                        <a:rPr lang="ru-RU" sz="1100" spc="5" dirty="0"/>
                        <a:t> </a:t>
                      </a:r>
                      <a:r>
                        <a:rPr lang="ru-RU" sz="1100" dirty="0"/>
                        <a:t>видах</a:t>
                      </a:r>
                      <a:r>
                        <a:rPr lang="ru-RU" sz="1100" spc="5" dirty="0"/>
                        <a:t> </a:t>
                      </a:r>
                      <a:r>
                        <a:rPr lang="ru-RU" sz="1100" dirty="0"/>
                        <a:t>деятельности</a:t>
                      </a:r>
                      <a:r>
                        <a:rPr lang="ru-RU" sz="1100" spc="5" dirty="0"/>
                        <a:t> </a:t>
                      </a:r>
                      <a:r>
                        <a:rPr lang="ru-RU" sz="1100" dirty="0"/>
                        <a:t>(игровой,</a:t>
                      </a:r>
                      <a:r>
                        <a:rPr lang="ru-RU" sz="1100" spc="5" dirty="0"/>
                        <a:t> </a:t>
                      </a:r>
                      <a:r>
                        <a:rPr lang="ru-RU" sz="1100" dirty="0"/>
                        <a:t>исследовательской,</a:t>
                      </a:r>
                      <a:r>
                        <a:rPr lang="ru-RU" sz="1100" spc="5" dirty="0"/>
                        <a:t> </a:t>
                      </a:r>
                      <a:r>
                        <a:rPr lang="ru-RU" sz="1100" dirty="0"/>
                        <a:t>проектной,</a:t>
                      </a:r>
                      <a:r>
                        <a:rPr lang="ru-RU" sz="1100" spc="-285" dirty="0"/>
                        <a:t> </a:t>
                      </a:r>
                      <a:r>
                        <a:rPr lang="ru-RU" sz="1100" dirty="0"/>
                        <a:t>познавательной);</a:t>
                      </a:r>
                      <a:endParaRPr lang="ru-RU" sz="1050" dirty="0"/>
                    </a:p>
                    <a:p>
                      <a:pPr marL="342900" lvl="0" indent="-342900" algn="just">
                        <a:spcBef>
                          <a:spcPts val="5"/>
                        </a:spcBef>
                        <a:spcAft>
                          <a:spcPts val="0"/>
                        </a:spcAft>
                        <a:buSzPts val="1200"/>
                        <a:buFont typeface="Wingdings"/>
                        <a:buChar char=""/>
                        <a:tabLst>
                          <a:tab pos="516890" algn="l"/>
                        </a:tabLst>
                      </a:pPr>
                      <a:r>
                        <a:rPr lang="ru-RU" sz="1100" dirty="0"/>
                        <a:t>Словесное</a:t>
                      </a:r>
                      <a:r>
                        <a:rPr lang="ru-RU" sz="1100" spc="-20" dirty="0"/>
                        <a:t> </a:t>
                      </a:r>
                      <a:r>
                        <a:rPr lang="ru-RU" sz="1100" dirty="0"/>
                        <a:t>поощрение;</a:t>
                      </a:r>
                      <a:endParaRPr lang="ru-RU" sz="1050" dirty="0"/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1200"/>
                        <a:buFont typeface="Wingdings"/>
                        <a:buChar char=""/>
                        <a:tabLst>
                          <a:tab pos="516890" algn="l"/>
                        </a:tabLst>
                      </a:pPr>
                      <a:r>
                        <a:rPr lang="ru-RU" sz="1100" dirty="0"/>
                        <a:t>Стимулирование</a:t>
                      </a:r>
                      <a:r>
                        <a:rPr lang="ru-RU" sz="1100" spc="-15" dirty="0"/>
                        <a:t> </a:t>
                      </a:r>
                      <a:r>
                        <a:rPr lang="ru-RU" sz="1100" dirty="0"/>
                        <a:t>детской</a:t>
                      </a:r>
                      <a:r>
                        <a:rPr lang="ru-RU" sz="1100" spc="-10" dirty="0"/>
                        <a:t> </a:t>
                      </a:r>
                      <a:r>
                        <a:rPr lang="ru-RU" sz="1100" dirty="0"/>
                        <a:t>деятельности;</a:t>
                      </a:r>
                      <a:endParaRPr lang="ru-RU" sz="1050" dirty="0"/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1200"/>
                        <a:buFont typeface="Wingdings"/>
                        <a:buChar char=""/>
                        <a:tabLst>
                          <a:tab pos="516890" algn="l"/>
                        </a:tabLst>
                      </a:pPr>
                      <a:r>
                        <a:rPr lang="ru-RU" sz="1100" dirty="0"/>
                        <a:t>Повышение</a:t>
                      </a:r>
                      <a:r>
                        <a:rPr lang="ru-RU" sz="1100" spc="-20" dirty="0"/>
                        <a:t> </a:t>
                      </a:r>
                      <a:r>
                        <a:rPr lang="ru-RU" sz="1100" dirty="0"/>
                        <a:t>самооценки;</a:t>
                      </a:r>
                      <a:endParaRPr lang="ru-RU" sz="1050" dirty="0"/>
                    </a:p>
                    <a:p>
                      <a:pPr marL="342900" lvl="0" indent="-342900" algn="just">
                        <a:lnSpc>
                          <a:spcPts val="1320"/>
                        </a:lnSpc>
                        <a:spcAft>
                          <a:spcPts val="0"/>
                        </a:spcAft>
                        <a:buSzPts val="1200"/>
                        <a:buFont typeface="Wingdings"/>
                        <a:buChar char=""/>
                        <a:tabLst>
                          <a:tab pos="516890" algn="l"/>
                        </a:tabLst>
                      </a:pPr>
                      <a:r>
                        <a:rPr lang="ru-RU" sz="1100" dirty="0"/>
                        <a:t>Создание</a:t>
                      </a:r>
                      <a:r>
                        <a:rPr lang="ru-RU" sz="1100" spc="-30" dirty="0"/>
                        <a:t> </a:t>
                      </a:r>
                      <a:r>
                        <a:rPr lang="ru-RU" sz="1100" dirty="0"/>
                        <a:t>ситуации</a:t>
                      </a:r>
                      <a:r>
                        <a:rPr lang="ru-RU" sz="1100" spc="-5" dirty="0"/>
                        <a:t> </a:t>
                      </a:r>
                      <a:r>
                        <a:rPr lang="ru-RU" sz="1100" dirty="0"/>
                        <a:t>успеха</a:t>
                      </a:r>
                      <a:endParaRPr lang="ru-RU" sz="1050" dirty="0">
                        <a:latin typeface="Times New Roman"/>
                        <a:ea typeface="Wingdings"/>
                        <a:cs typeface="Wingdings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67945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Речевое</a:t>
                      </a:r>
                      <a:r>
                        <a:rPr lang="ru-RU" sz="1100" spc="-20"/>
                        <a:t> </a:t>
                      </a:r>
                      <a:r>
                        <a:rPr lang="ru-RU" sz="1100"/>
                        <a:t>развитие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340"/>
                        </a:lnSpc>
                        <a:spcAft>
                          <a:spcPts val="0"/>
                        </a:spcAft>
                        <a:buSzPts val="1200"/>
                        <a:buFont typeface="Wingdings"/>
                        <a:buChar char=""/>
                        <a:tabLst>
                          <a:tab pos="516255" algn="l"/>
                          <a:tab pos="516890" algn="l"/>
                        </a:tabLst>
                      </a:pPr>
                      <a:r>
                        <a:rPr lang="ru-RU" sz="1100" dirty="0"/>
                        <a:t>Создание</a:t>
                      </a:r>
                      <a:r>
                        <a:rPr lang="ru-RU" sz="1100" spc="-25" dirty="0"/>
                        <a:t> </a:t>
                      </a:r>
                      <a:r>
                        <a:rPr lang="ru-RU" sz="1100" dirty="0"/>
                        <a:t>речевой</a:t>
                      </a:r>
                      <a:r>
                        <a:rPr lang="ru-RU" sz="1100" spc="-15" dirty="0"/>
                        <a:t> </a:t>
                      </a:r>
                      <a:r>
                        <a:rPr lang="ru-RU" sz="1100" dirty="0"/>
                        <a:t>ситуации;</a:t>
                      </a:r>
                      <a:endParaRPr lang="ru-RU" sz="1050" dirty="0"/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200"/>
                        <a:buFont typeface="Wingdings"/>
                        <a:buChar char=""/>
                        <a:tabLst>
                          <a:tab pos="516255" algn="l"/>
                          <a:tab pos="516890" algn="l"/>
                        </a:tabLst>
                      </a:pPr>
                      <a:r>
                        <a:rPr lang="ru-RU" sz="1100" dirty="0"/>
                        <a:t>Создание</a:t>
                      </a:r>
                      <a:r>
                        <a:rPr lang="ru-RU" sz="1100" spc="-20" dirty="0"/>
                        <a:t> </a:t>
                      </a:r>
                      <a:r>
                        <a:rPr lang="ru-RU" sz="1100" dirty="0"/>
                        <a:t>успеха;</a:t>
                      </a:r>
                      <a:endParaRPr lang="ru-RU" sz="1050" dirty="0"/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200"/>
                        <a:buFont typeface="Wingdings"/>
                        <a:buChar char=""/>
                        <a:tabLst>
                          <a:tab pos="516255" algn="l"/>
                          <a:tab pos="516890" algn="l"/>
                        </a:tabLst>
                      </a:pPr>
                      <a:r>
                        <a:rPr lang="ru-RU" sz="1100" dirty="0"/>
                        <a:t>Поощрения;</a:t>
                      </a:r>
                      <a:endParaRPr lang="ru-RU" sz="1050" dirty="0"/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200"/>
                        <a:buFont typeface="Wingdings"/>
                        <a:buChar char=""/>
                        <a:tabLst>
                          <a:tab pos="516255" algn="l"/>
                          <a:tab pos="516890" algn="l"/>
                        </a:tabLst>
                      </a:pPr>
                      <a:r>
                        <a:rPr lang="ru-RU" sz="1100" dirty="0"/>
                        <a:t>Участие</a:t>
                      </a:r>
                      <a:r>
                        <a:rPr lang="ru-RU" sz="1100" spc="-15" dirty="0"/>
                        <a:t> </a:t>
                      </a:r>
                      <a:r>
                        <a:rPr lang="ru-RU" sz="1100" dirty="0"/>
                        <a:t>в</a:t>
                      </a:r>
                      <a:r>
                        <a:rPr lang="ru-RU" sz="1100" spc="-15" dirty="0"/>
                        <a:t> </a:t>
                      </a:r>
                      <a:r>
                        <a:rPr lang="ru-RU" sz="1100" dirty="0"/>
                        <a:t>речевых</a:t>
                      </a:r>
                      <a:r>
                        <a:rPr lang="ru-RU" sz="1100" spc="5" dirty="0"/>
                        <a:t> </a:t>
                      </a:r>
                      <a:r>
                        <a:rPr lang="ru-RU" sz="1100" dirty="0"/>
                        <a:t>играх;</a:t>
                      </a:r>
                      <a:endParaRPr lang="ru-RU" sz="1050" dirty="0"/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200"/>
                        <a:buFont typeface="Wingdings"/>
                        <a:buChar char=""/>
                        <a:tabLst>
                          <a:tab pos="516255" algn="l"/>
                          <a:tab pos="516890" algn="l"/>
                        </a:tabLst>
                      </a:pPr>
                      <a:r>
                        <a:rPr lang="ru-RU" sz="1100" dirty="0"/>
                        <a:t>Конкурсы;</a:t>
                      </a:r>
                      <a:endParaRPr lang="ru-RU" sz="1050" dirty="0"/>
                    </a:p>
                    <a:p>
                      <a:pPr marL="342900" lvl="0" indent="-342900">
                        <a:lnSpc>
                          <a:spcPts val="1320"/>
                        </a:lnSpc>
                        <a:spcAft>
                          <a:spcPts val="0"/>
                        </a:spcAft>
                        <a:buSzPts val="1200"/>
                        <a:buFont typeface="Wingdings"/>
                        <a:buChar char=""/>
                        <a:tabLst>
                          <a:tab pos="516255" algn="l"/>
                          <a:tab pos="516890" algn="l"/>
                        </a:tabLst>
                      </a:pPr>
                      <a:r>
                        <a:rPr lang="ru-RU" sz="1100" dirty="0"/>
                        <a:t>Создание</a:t>
                      </a:r>
                      <a:r>
                        <a:rPr lang="ru-RU" sz="1100" spc="-30" dirty="0"/>
                        <a:t> </a:t>
                      </a:r>
                      <a:r>
                        <a:rPr lang="ru-RU" sz="1100" dirty="0"/>
                        <a:t>предметно</a:t>
                      </a:r>
                      <a:r>
                        <a:rPr lang="ru-RU" sz="1100" spc="-10" dirty="0"/>
                        <a:t> </a:t>
                      </a:r>
                      <a:r>
                        <a:rPr lang="ru-RU" sz="1100" dirty="0"/>
                        <a:t>–</a:t>
                      </a:r>
                      <a:r>
                        <a:rPr lang="ru-RU" sz="1100" spc="-10" dirty="0"/>
                        <a:t> </a:t>
                      </a:r>
                      <a:r>
                        <a:rPr lang="ru-RU" sz="1100" dirty="0"/>
                        <a:t>развивающей</a:t>
                      </a:r>
                      <a:r>
                        <a:rPr lang="ru-RU" sz="1100" spc="-10" dirty="0"/>
                        <a:t> </a:t>
                      </a:r>
                      <a:r>
                        <a:rPr lang="ru-RU" sz="1100" dirty="0"/>
                        <a:t>среды.</a:t>
                      </a:r>
                      <a:endParaRPr lang="ru-RU" sz="1050" dirty="0">
                        <a:latin typeface="Times New Roman"/>
                        <a:ea typeface="Wingdings"/>
                        <a:cs typeface="Wingdings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67945">
                        <a:spcAft>
                          <a:spcPts val="0"/>
                        </a:spcAft>
                      </a:pPr>
                      <a:r>
                        <a:rPr lang="ru-RU" sz="1100" spc="-5"/>
                        <a:t>Социально-коммуникативное</a:t>
                      </a:r>
                      <a:r>
                        <a:rPr lang="ru-RU" sz="1100" spc="-285"/>
                        <a:t> </a:t>
                      </a:r>
                      <a:r>
                        <a:rPr lang="ru-RU" sz="1100"/>
                        <a:t>развитие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340"/>
                        </a:lnSpc>
                        <a:spcAft>
                          <a:spcPts val="0"/>
                        </a:spcAft>
                        <a:buSzPts val="1200"/>
                        <a:buFont typeface="Wingdings"/>
                        <a:buChar char=""/>
                        <a:tabLst>
                          <a:tab pos="516255" algn="l"/>
                          <a:tab pos="516890" algn="l"/>
                        </a:tabLst>
                      </a:pPr>
                      <a:r>
                        <a:rPr lang="ru-RU" sz="1100" dirty="0"/>
                        <a:t>Уважительное</a:t>
                      </a:r>
                      <a:r>
                        <a:rPr lang="ru-RU" sz="1100" spc="-20" dirty="0"/>
                        <a:t> </a:t>
                      </a:r>
                      <a:r>
                        <a:rPr lang="ru-RU" sz="1100" dirty="0"/>
                        <a:t>отношение</a:t>
                      </a:r>
                      <a:r>
                        <a:rPr lang="ru-RU" sz="1100" spc="-15" dirty="0"/>
                        <a:t> </a:t>
                      </a:r>
                      <a:r>
                        <a:rPr lang="ru-RU" sz="1100" dirty="0"/>
                        <a:t>к</a:t>
                      </a:r>
                      <a:r>
                        <a:rPr lang="ru-RU" sz="1100" spc="-10" dirty="0"/>
                        <a:t> </a:t>
                      </a:r>
                      <a:r>
                        <a:rPr lang="ru-RU" sz="1100" dirty="0"/>
                        <a:t>ребёнку;</a:t>
                      </a:r>
                      <a:endParaRPr lang="ru-RU" sz="1050" dirty="0"/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200"/>
                        <a:buFont typeface="Wingdings"/>
                        <a:buChar char=""/>
                        <a:tabLst>
                          <a:tab pos="516255" algn="l"/>
                          <a:tab pos="516890" algn="l"/>
                        </a:tabLst>
                      </a:pPr>
                      <a:r>
                        <a:rPr lang="ru-RU" sz="1100" dirty="0"/>
                        <a:t>Создание</a:t>
                      </a:r>
                      <a:r>
                        <a:rPr lang="ru-RU" sz="1100" spc="-10" dirty="0"/>
                        <a:t> </a:t>
                      </a:r>
                      <a:r>
                        <a:rPr lang="ru-RU" sz="1100" dirty="0"/>
                        <a:t>условий</a:t>
                      </a:r>
                      <a:r>
                        <a:rPr lang="ru-RU" sz="1100" spc="-15" dirty="0"/>
                        <a:t> </a:t>
                      </a:r>
                      <a:r>
                        <a:rPr lang="ru-RU" sz="1100" dirty="0"/>
                        <a:t>для</a:t>
                      </a:r>
                      <a:r>
                        <a:rPr lang="ru-RU" sz="1100" spc="-15" dirty="0"/>
                        <a:t> </a:t>
                      </a:r>
                      <a:r>
                        <a:rPr lang="ru-RU" sz="1100" dirty="0"/>
                        <a:t>свободного</a:t>
                      </a:r>
                      <a:r>
                        <a:rPr lang="ru-RU" sz="1100" spc="-10" dirty="0"/>
                        <a:t> </a:t>
                      </a:r>
                      <a:r>
                        <a:rPr lang="ru-RU" sz="1100" dirty="0"/>
                        <a:t>выбора</a:t>
                      </a:r>
                      <a:r>
                        <a:rPr lang="ru-RU" sz="1100" spc="-20" dirty="0"/>
                        <a:t> </a:t>
                      </a:r>
                      <a:r>
                        <a:rPr lang="ru-RU" sz="1100" dirty="0"/>
                        <a:t>детьми</a:t>
                      </a:r>
                      <a:endParaRPr lang="ru-RU" sz="1050" dirty="0"/>
                    </a:p>
                    <a:p>
                      <a:pPr marL="69850" marR="62865" indent="-3175">
                        <a:spcAft>
                          <a:spcPts val="0"/>
                        </a:spcAft>
                        <a:tabLst>
                          <a:tab pos="1172845" algn="l"/>
                          <a:tab pos="2107565" algn="l"/>
                          <a:tab pos="3056890" algn="l"/>
                        </a:tabLst>
                      </a:pPr>
                      <a:r>
                        <a:rPr lang="ru-RU" sz="1100" dirty="0"/>
                        <a:t>деятельности,	участников	совместной	</a:t>
                      </a:r>
                      <a:r>
                        <a:rPr lang="ru-RU" sz="1100" spc="-5" dirty="0"/>
                        <a:t>деятельности,</a:t>
                      </a:r>
                      <a:r>
                        <a:rPr lang="ru-RU" sz="1100" spc="-285" dirty="0"/>
                        <a:t> </a:t>
                      </a:r>
                      <a:r>
                        <a:rPr lang="ru-RU" sz="1100" dirty="0"/>
                        <a:t>материалов;</a:t>
                      </a:r>
                      <a:endParaRPr lang="ru-RU" sz="1050" dirty="0"/>
                    </a:p>
                    <a:p>
                      <a:pPr marL="342900" marR="272415" lvl="0" indent="-342900">
                        <a:spcAft>
                          <a:spcPts val="0"/>
                        </a:spcAft>
                        <a:buSzPts val="1200"/>
                        <a:buFont typeface="Wingdings"/>
                        <a:buChar char=""/>
                        <a:tabLst>
                          <a:tab pos="516255" algn="l"/>
                          <a:tab pos="516890" algn="l"/>
                        </a:tabLst>
                      </a:pPr>
                      <a:r>
                        <a:rPr lang="ru-RU" sz="1100" dirty="0"/>
                        <a:t>Создание</a:t>
                      </a:r>
                      <a:r>
                        <a:rPr lang="ru-RU" sz="1100" spc="-15" dirty="0"/>
                        <a:t> </a:t>
                      </a:r>
                      <a:r>
                        <a:rPr lang="ru-RU" sz="1100" dirty="0"/>
                        <a:t>условий</a:t>
                      </a:r>
                      <a:r>
                        <a:rPr lang="ru-RU" sz="1100" spc="-20" dirty="0"/>
                        <a:t> </a:t>
                      </a:r>
                      <a:r>
                        <a:rPr lang="ru-RU" sz="1100" dirty="0"/>
                        <a:t>для</a:t>
                      </a:r>
                      <a:r>
                        <a:rPr lang="ru-RU" sz="1100" spc="-15" dirty="0"/>
                        <a:t> </a:t>
                      </a:r>
                      <a:r>
                        <a:rPr lang="ru-RU" sz="1100" dirty="0"/>
                        <a:t>принятия</a:t>
                      </a:r>
                      <a:r>
                        <a:rPr lang="ru-RU" sz="1100" spc="-20" dirty="0"/>
                        <a:t> </a:t>
                      </a:r>
                      <a:r>
                        <a:rPr lang="ru-RU" sz="1100" dirty="0"/>
                        <a:t>детьми</a:t>
                      </a:r>
                      <a:r>
                        <a:rPr lang="ru-RU" sz="1100" spc="-15" dirty="0"/>
                        <a:t> </a:t>
                      </a:r>
                      <a:r>
                        <a:rPr lang="ru-RU" sz="1100" dirty="0"/>
                        <a:t>решений,</a:t>
                      </a:r>
                      <a:r>
                        <a:rPr lang="ru-RU" sz="1100" spc="-285" dirty="0"/>
                        <a:t> </a:t>
                      </a:r>
                      <a:r>
                        <a:rPr lang="ru-RU" sz="1100" dirty="0"/>
                        <a:t>выражение</a:t>
                      </a:r>
                      <a:r>
                        <a:rPr lang="ru-RU" sz="1100" spc="-10" dirty="0"/>
                        <a:t> </a:t>
                      </a:r>
                      <a:r>
                        <a:rPr lang="ru-RU" sz="1100" dirty="0"/>
                        <a:t>своих</a:t>
                      </a:r>
                      <a:r>
                        <a:rPr lang="ru-RU" sz="1100" spc="10" dirty="0"/>
                        <a:t> </a:t>
                      </a:r>
                      <a:r>
                        <a:rPr lang="ru-RU" sz="1100" dirty="0"/>
                        <a:t>чувств</a:t>
                      </a:r>
                      <a:r>
                        <a:rPr lang="ru-RU" sz="1100" spc="-5" dirty="0"/>
                        <a:t> </a:t>
                      </a:r>
                      <a:r>
                        <a:rPr lang="ru-RU" sz="1100" dirty="0"/>
                        <a:t>и</a:t>
                      </a:r>
                      <a:r>
                        <a:rPr lang="ru-RU" sz="1100" spc="5" dirty="0"/>
                        <a:t> </a:t>
                      </a:r>
                      <a:r>
                        <a:rPr lang="ru-RU" sz="1100" dirty="0"/>
                        <a:t>мыслей;</a:t>
                      </a:r>
                      <a:endParaRPr lang="ru-RU" sz="1050" dirty="0"/>
                    </a:p>
                    <a:p>
                      <a:pPr marL="342900" marR="62865" lvl="0" indent="-342900">
                        <a:spcAft>
                          <a:spcPts val="0"/>
                        </a:spcAft>
                        <a:buSzPts val="1200"/>
                        <a:buFont typeface="Wingdings"/>
                        <a:buChar char=""/>
                        <a:tabLst>
                          <a:tab pos="516255" algn="l"/>
                          <a:tab pos="516890" algn="l"/>
                          <a:tab pos="1387475" algn="l"/>
                          <a:tab pos="2771775" algn="l"/>
                          <a:tab pos="2985770" algn="l"/>
                          <a:tab pos="3590290" algn="l"/>
                        </a:tabLst>
                      </a:pPr>
                      <a:r>
                        <a:rPr lang="ru-RU" sz="1100" dirty="0"/>
                        <a:t>Поддержка	самостоятельности	в	разных	</a:t>
                      </a:r>
                      <a:r>
                        <a:rPr lang="ru-RU" sz="1100" spc="-10" dirty="0"/>
                        <a:t>видах</a:t>
                      </a:r>
                      <a:r>
                        <a:rPr lang="ru-RU" sz="1100" spc="-285" dirty="0"/>
                        <a:t> </a:t>
                      </a:r>
                      <a:r>
                        <a:rPr lang="ru-RU" sz="1100" dirty="0"/>
                        <a:t>деятельности</a:t>
                      </a:r>
                      <a:endParaRPr lang="ru-RU" sz="1050" dirty="0"/>
                    </a:p>
                    <a:p>
                      <a:pPr marL="342900" marR="62865" lvl="0" indent="-342900">
                        <a:spcAft>
                          <a:spcPts val="0"/>
                        </a:spcAft>
                        <a:buSzPts val="1200"/>
                        <a:buFont typeface="Wingdings"/>
                        <a:buChar char=""/>
                        <a:tabLst>
                          <a:tab pos="516255" algn="l"/>
                          <a:tab pos="516890" algn="l"/>
                          <a:tab pos="1552575" algn="l"/>
                          <a:tab pos="3243580" algn="l"/>
                        </a:tabLst>
                      </a:pPr>
                      <a:r>
                        <a:rPr lang="ru-RU" sz="1100" dirty="0"/>
                        <a:t>(игровой,	исследовательской,	</a:t>
                      </a:r>
                      <a:r>
                        <a:rPr lang="ru-RU" sz="1100" spc="-5" dirty="0"/>
                        <a:t>проектной,</a:t>
                      </a:r>
                      <a:r>
                        <a:rPr lang="ru-RU" sz="1100" spc="-285" dirty="0"/>
                        <a:t> </a:t>
                      </a:r>
                      <a:r>
                        <a:rPr lang="ru-RU" sz="1100" dirty="0"/>
                        <a:t>познавательной);</a:t>
                      </a:r>
                      <a:endParaRPr lang="ru-RU" sz="1050" dirty="0"/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200"/>
                        <a:buFont typeface="Wingdings"/>
                        <a:buChar char=""/>
                        <a:tabLst>
                          <a:tab pos="516255" algn="l"/>
                          <a:tab pos="516890" algn="l"/>
                        </a:tabLst>
                      </a:pPr>
                      <a:r>
                        <a:rPr lang="ru-RU" sz="1100" dirty="0"/>
                        <a:t>Словесное</a:t>
                      </a:r>
                      <a:r>
                        <a:rPr lang="ru-RU" sz="1100" spc="-20" dirty="0"/>
                        <a:t> </a:t>
                      </a:r>
                      <a:r>
                        <a:rPr lang="ru-RU" sz="1100" dirty="0"/>
                        <a:t>поощрение;</a:t>
                      </a:r>
                      <a:endParaRPr lang="ru-RU" sz="1050" dirty="0"/>
                    </a:p>
                    <a:p>
                      <a:pPr marL="342900" lvl="0" indent="-342900">
                        <a:spcBef>
                          <a:spcPts val="5"/>
                        </a:spcBef>
                        <a:spcAft>
                          <a:spcPts val="0"/>
                        </a:spcAft>
                        <a:buSzPts val="1200"/>
                        <a:buFont typeface="Wingdings"/>
                        <a:buChar char=""/>
                        <a:tabLst>
                          <a:tab pos="516255" algn="l"/>
                          <a:tab pos="516890" algn="l"/>
                        </a:tabLst>
                      </a:pPr>
                      <a:r>
                        <a:rPr lang="ru-RU" sz="1100" dirty="0"/>
                        <a:t>Стимулирование</a:t>
                      </a:r>
                      <a:r>
                        <a:rPr lang="ru-RU" sz="1100" spc="-20" dirty="0"/>
                        <a:t> </a:t>
                      </a:r>
                      <a:r>
                        <a:rPr lang="ru-RU" sz="1100" dirty="0"/>
                        <a:t>детской</a:t>
                      </a:r>
                      <a:r>
                        <a:rPr lang="ru-RU" sz="1100" spc="-10" dirty="0"/>
                        <a:t> </a:t>
                      </a:r>
                      <a:r>
                        <a:rPr lang="ru-RU" sz="1100" dirty="0"/>
                        <a:t>деятельности;</a:t>
                      </a:r>
                      <a:endParaRPr lang="ru-RU" sz="1050" dirty="0"/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200"/>
                        <a:buFont typeface="Wingdings"/>
                        <a:buChar char=""/>
                        <a:tabLst>
                          <a:tab pos="516255" algn="l"/>
                          <a:tab pos="516890" algn="l"/>
                        </a:tabLst>
                      </a:pPr>
                      <a:r>
                        <a:rPr lang="ru-RU" sz="1100" dirty="0"/>
                        <a:t>Повышение</a:t>
                      </a:r>
                      <a:r>
                        <a:rPr lang="ru-RU" sz="1100" spc="-20" dirty="0"/>
                        <a:t> </a:t>
                      </a:r>
                      <a:r>
                        <a:rPr lang="ru-RU" sz="1100" dirty="0"/>
                        <a:t>самооценки;</a:t>
                      </a:r>
                      <a:endParaRPr lang="ru-RU" sz="1050" dirty="0"/>
                    </a:p>
                    <a:p>
                      <a:pPr marL="342900" lvl="0" indent="-342900">
                        <a:lnSpc>
                          <a:spcPts val="1320"/>
                        </a:lnSpc>
                        <a:spcAft>
                          <a:spcPts val="0"/>
                        </a:spcAft>
                        <a:buSzPts val="1200"/>
                        <a:buFont typeface="Wingdings"/>
                        <a:buChar char=""/>
                        <a:tabLst>
                          <a:tab pos="516255" algn="l"/>
                          <a:tab pos="516890" algn="l"/>
                        </a:tabLst>
                      </a:pPr>
                      <a:r>
                        <a:rPr lang="ru-RU" sz="1100" dirty="0"/>
                        <a:t>Создание</a:t>
                      </a:r>
                      <a:r>
                        <a:rPr lang="ru-RU" sz="1100" spc="-30" dirty="0"/>
                        <a:t> </a:t>
                      </a:r>
                      <a:r>
                        <a:rPr lang="ru-RU" sz="1100" dirty="0"/>
                        <a:t>ситуации</a:t>
                      </a:r>
                      <a:r>
                        <a:rPr lang="ru-RU" sz="1100" spc="-10" dirty="0"/>
                        <a:t> </a:t>
                      </a:r>
                      <a:r>
                        <a:rPr lang="ru-RU" sz="1100" dirty="0"/>
                        <a:t>успеха.</a:t>
                      </a:r>
                      <a:endParaRPr lang="ru-RU" sz="1050" dirty="0">
                        <a:latin typeface="Times New Roman"/>
                        <a:ea typeface="Wingdings"/>
                        <a:cs typeface="Wingdings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67945">
                        <a:spcAft>
                          <a:spcPts val="0"/>
                        </a:spcAft>
                      </a:pPr>
                      <a:r>
                        <a:rPr lang="ru-RU" sz="1100" spc="-5"/>
                        <a:t>Художественно-эстетическое</a:t>
                      </a:r>
                      <a:r>
                        <a:rPr lang="ru-RU" sz="1100" spc="-285"/>
                        <a:t> </a:t>
                      </a:r>
                      <a:r>
                        <a:rPr lang="ru-RU" sz="1100"/>
                        <a:t>развитие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ts val="1340"/>
                        </a:lnSpc>
                        <a:spcAft>
                          <a:spcPts val="0"/>
                        </a:spcAft>
                        <a:buSzPts val="1200"/>
                        <a:buFont typeface="Wingdings"/>
                        <a:buChar char=""/>
                        <a:tabLst>
                          <a:tab pos="516890" algn="l"/>
                        </a:tabLst>
                      </a:pPr>
                      <a:r>
                        <a:rPr lang="ru-RU" sz="1100" dirty="0"/>
                        <a:t>Непосредственное</a:t>
                      </a:r>
                      <a:r>
                        <a:rPr lang="ru-RU" sz="1100" spc="-15" dirty="0"/>
                        <a:t> </a:t>
                      </a:r>
                      <a:r>
                        <a:rPr lang="ru-RU" sz="1100" dirty="0"/>
                        <a:t>общение</a:t>
                      </a:r>
                      <a:r>
                        <a:rPr lang="ru-RU" sz="1100" spc="-15" dirty="0"/>
                        <a:t> </a:t>
                      </a:r>
                      <a:r>
                        <a:rPr lang="ru-RU" sz="1100" dirty="0"/>
                        <a:t>с</a:t>
                      </a:r>
                      <a:r>
                        <a:rPr lang="ru-RU" sz="1100" spc="-5" dirty="0"/>
                        <a:t> </a:t>
                      </a:r>
                      <a:r>
                        <a:rPr lang="ru-RU" sz="1100" dirty="0"/>
                        <a:t>каждым</a:t>
                      </a:r>
                      <a:r>
                        <a:rPr lang="ru-RU" sz="1100" spc="-20" dirty="0"/>
                        <a:t> </a:t>
                      </a:r>
                      <a:r>
                        <a:rPr lang="ru-RU" sz="1100" dirty="0"/>
                        <a:t>ребенком,</a:t>
                      </a:r>
                      <a:endParaRPr lang="ru-RU" sz="1050" dirty="0"/>
                    </a:p>
                    <a:p>
                      <a:pPr marL="342900" marR="63500" lvl="0" indent="-342900" algn="just">
                        <a:spcAft>
                          <a:spcPts val="0"/>
                        </a:spcAft>
                        <a:buSzPts val="1200"/>
                        <a:buFont typeface="Wingdings"/>
                        <a:buChar char=""/>
                        <a:tabLst>
                          <a:tab pos="516890" algn="l"/>
                        </a:tabLst>
                      </a:pPr>
                      <a:r>
                        <a:rPr lang="ru-RU" sz="1100" dirty="0"/>
                        <a:t>уважительное отношение к каждому ребенку к его</a:t>
                      </a:r>
                      <a:r>
                        <a:rPr lang="ru-RU" sz="1100" spc="5" dirty="0"/>
                        <a:t> </a:t>
                      </a:r>
                      <a:r>
                        <a:rPr lang="ru-RU" sz="1100" dirty="0"/>
                        <a:t>чувствам</a:t>
                      </a:r>
                      <a:r>
                        <a:rPr lang="ru-RU" sz="1100" spc="5" dirty="0"/>
                        <a:t> </a:t>
                      </a:r>
                      <a:r>
                        <a:rPr lang="ru-RU" sz="1100" dirty="0"/>
                        <a:t>и</a:t>
                      </a:r>
                      <a:r>
                        <a:rPr lang="ru-RU" sz="1100" spc="5" dirty="0"/>
                        <a:t> </a:t>
                      </a:r>
                      <a:r>
                        <a:rPr lang="ru-RU" sz="1100" dirty="0"/>
                        <a:t>потребностям.</a:t>
                      </a:r>
                      <a:r>
                        <a:rPr lang="ru-RU" sz="1100" spc="5" dirty="0"/>
                        <a:t> </a:t>
                      </a:r>
                      <a:r>
                        <a:rPr lang="ru-RU" sz="1100" dirty="0"/>
                        <a:t>Создание</a:t>
                      </a:r>
                      <a:r>
                        <a:rPr lang="ru-RU" sz="1100" spc="5" dirty="0"/>
                        <a:t> </a:t>
                      </a:r>
                      <a:r>
                        <a:rPr lang="ru-RU" sz="1100" dirty="0"/>
                        <a:t>условий</a:t>
                      </a:r>
                      <a:r>
                        <a:rPr lang="ru-RU" sz="1100" spc="5" dirty="0"/>
                        <a:t> </a:t>
                      </a:r>
                      <a:r>
                        <a:rPr lang="ru-RU" sz="1100" dirty="0"/>
                        <a:t>для</a:t>
                      </a:r>
                      <a:r>
                        <a:rPr lang="ru-RU" sz="1100" spc="5" dirty="0"/>
                        <a:t> </a:t>
                      </a:r>
                      <a:r>
                        <a:rPr lang="ru-RU" sz="1100" dirty="0"/>
                        <a:t>свободного</a:t>
                      </a:r>
                      <a:r>
                        <a:rPr lang="ru-RU" sz="1100" spc="-5" dirty="0"/>
                        <a:t> </a:t>
                      </a:r>
                      <a:r>
                        <a:rPr lang="ru-RU" sz="1100" dirty="0"/>
                        <a:t>выбора</a:t>
                      </a:r>
                      <a:endParaRPr lang="ru-RU" sz="1050" dirty="0"/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1200"/>
                        <a:buFont typeface="Wingdings"/>
                        <a:buChar char=""/>
                        <a:tabLst>
                          <a:tab pos="516890" algn="l"/>
                        </a:tabLst>
                      </a:pPr>
                      <a:r>
                        <a:rPr lang="ru-RU" sz="1100" dirty="0"/>
                        <a:t>детьми</a:t>
                      </a:r>
                      <a:r>
                        <a:rPr lang="ru-RU" sz="1100" spc="-35" dirty="0"/>
                        <a:t> </a:t>
                      </a:r>
                      <a:r>
                        <a:rPr lang="ru-RU" sz="1100" dirty="0"/>
                        <a:t>деятельности,</a:t>
                      </a:r>
                      <a:r>
                        <a:rPr lang="ru-RU" sz="1100" spc="-35" dirty="0"/>
                        <a:t> </a:t>
                      </a:r>
                      <a:r>
                        <a:rPr lang="ru-RU" sz="1100" dirty="0"/>
                        <a:t>для</a:t>
                      </a:r>
                      <a:r>
                        <a:rPr lang="ru-RU" sz="1100" spc="-35" dirty="0"/>
                        <a:t> </a:t>
                      </a:r>
                      <a:r>
                        <a:rPr lang="ru-RU" sz="1100" dirty="0"/>
                        <a:t>принятия</a:t>
                      </a:r>
                      <a:r>
                        <a:rPr lang="ru-RU" sz="1100" spc="-35" dirty="0"/>
                        <a:t> </a:t>
                      </a:r>
                      <a:r>
                        <a:rPr lang="ru-RU" sz="1100" dirty="0"/>
                        <a:t>детьми</a:t>
                      </a:r>
                      <a:r>
                        <a:rPr lang="ru-RU" sz="1100" spc="-30" dirty="0"/>
                        <a:t> </a:t>
                      </a:r>
                      <a:r>
                        <a:rPr lang="ru-RU" sz="1100" dirty="0"/>
                        <a:t>решений,</a:t>
                      </a:r>
                      <a:endParaRPr lang="ru-RU" sz="1050" dirty="0"/>
                    </a:p>
                    <a:p>
                      <a:pPr marL="342900" lvl="0" indent="-342900" algn="just">
                        <a:lnSpc>
                          <a:spcPts val="1320"/>
                        </a:lnSpc>
                        <a:spcAft>
                          <a:spcPts val="0"/>
                        </a:spcAft>
                        <a:buSzPts val="1200"/>
                        <a:buFont typeface="Wingdings"/>
                        <a:buChar char=""/>
                        <a:tabLst>
                          <a:tab pos="516890" algn="l"/>
                        </a:tabLst>
                      </a:pPr>
                      <a:r>
                        <a:rPr lang="ru-RU" sz="1100" dirty="0"/>
                        <a:t>выражение  </a:t>
                      </a:r>
                      <a:r>
                        <a:rPr lang="ru-RU" sz="1100" spc="25" dirty="0"/>
                        <a:t> </a:t>
                      </a:r>
                      <a:r>
                        <a:rPr lang="ru-RU" sz="1100" dirty="0"/>
                        <a:t>своих  </a:t>
                      </a:r>
                      <a:r>
                        <a:rPr lang="ru-RU" sz="1100" spc="40" dirty="0"/>
                        <a:t> </a:t>
                      </a:r>
                      <a:r>
                        <a:rPr lang="ru-RU" sz="1100" dirty="0"/>
                        <a:t>чувств  </a:t>
                      </a:r>
                      <a:r>
                        <a:rPr lang="ru-RU" sz="1100" spc="40" dirty="0"/>
                        <a:t> </a:t>
                      </a:r>
                      <a:r>
                        <a:rPr lang="ru-RU" sz="1100" dirty="0"/>
                        <a:t>и  </a:t>
                      </a:r>
                      <a:r>
                        <a:rPr lang="ru-RU" sz="1100" spc="35" dirty="0"/>
                        <a:t> </a:t>
                      </a:r>
                      <a:r>
                        <a:rPr lang="ru-RU" sz="1100" dirty="0"/>
                        <a:t>мыслей,  </a:t>
                      </a:r>
                      <a:r>
                        <a:rPr lang="ru-RU" sz="1100" spc="35" dirty="0"/>
                        <a:t> </a:t>
                      </a:r>
                      <a:r>
                        <a:rPr lang="ru-RU" sz="1100" dirty="0"/>
                        <a:t>поддержка</a:t>
                      </a:r>
                      <a:endParaRPr lang="ru-RU" sz="1050" dirty="0">
                        <a:latin typeface="Times New Roman"/>
                        <a:ea typeface="Wingdings"/>
                        <a:cs typeface="Wingdings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67945" marR="1222375">
                        <a:spcAft>
                          <a:spcPts val="0"/>
                        </a:spcAft>
                      </a:pPr>
                      <a:r>
                        <a:rPr lang="ru-RU" sz="1100" dirty="0"/>
                        <a:t>Физическое</a:t>
                      </a:r>
                      <a:r>
                        <a:rPr lang="ru-RU" sz="1100" spc="-285" dirty="0"/>
                        <a:t> </a:t>
                      </a:r>
                      <a:r>
                        <a:rPr lang="ru-RU" sz="1100" dirty="0"/>
                        <a:t>развитие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 marR="62865" lvl="0" indent="-342900" algn="just">
                        <a:spcAft>
                          <a:spcPts val="0"/>
                        </a:spcAft>
                        <a:buSzPts val="1200"/>
                        <a:buFont typeface="Wingdings"/>
                        <a:buChar char=""/>
                        <a:tabLst>
                          <a:tab pos="516890" algn="l"/>
                        </a:tabLst>
                      </a:pPr>
                      <a:r>
                        <a:rPr lang="ru-RU" sz="1100" dirty="0"/>
                        <a:t>Создание</a:t>
                      </a:r>
                      <a:r>
                        <a:rPr lang="ru-RU" sz="1100" spc="5" dirty="0"/>
                        <a:t> </a:t>
                      </a:r>
                      <a:r>
                        <a:rPr lang="ru-RU" sz="1100" dirty="0"/>
                        <a:t>условий</a:t>
                      </a:r>
                      <a:r>
                        <a:rPr lang="ru-RU" sz="1100" spc="5" dirty="0"/>
                        <a:t> </a:t>
                      </a:r>
                      <a:r>
                        <a:rPr lang="ru-RU" sz="1100" dirty="0"/>
                        <a:t>для</a:t>
                      </a:r>
                      <a:r>
                        <a:rPr lang="ru-RU" sz="1100" spc="5" dirty="0"/>
                        <a:t> </a:t>
                      </a:r>
                      <a:r>
                        <a:rPr lang="ru-RU" sz="1100" dirty="0"/>
                        <a:t>свободного</a:t>
                      </a:r>
                      <a:r>
                        <a:rPr lang="ru-RU" sz="1100" spc="5" dirty="0"/>
                        <a:t> </a:t>
                      </a:r>
                      <a:r>
                        <a:rPr lang="ru-RU" sz="1100" dirty="0"/>
                        <a:t>выбора</a:t>
                      </a:r>
                      <a:r>
                        <a:rPr lang="ru-RU" sz="1100" spc="5" dirty="0"/>
                        <a:t> </a:t>
                      </a:r>
                      <a:r>
                        <a:rPr lang="ru-RU" sz="1100" dirty="0"/>
                        <a:t>детьми</a:t>
                      </a:r>
                      <a:r>
                        <a:rPr lang="ru-RU" sz="1100" spc="-285" dirty="0"/>
                        <a:t> </a:t>
                      </a:r>
                      <a:r>
                        <a:rPr lang="ru-RU" sz="1100" dirty="0"/>
                        <a:t>двигательной</a:t>
                      </a:r>
                      <a:r>
                        <a:rPr lang="ru-RU" sz="1100" spc="5" dirty="0"/>
                        <a:t> </a:t>
                      </a:r>
                      <a:r>
                        <a:rPr lang="ru-RU" sz="1100" dirty="0"/>
                        <a:t>деятельности</a:t>
                      </a:r>
                      <a:r>
                        <a:rPr lang="ru-RU" sz="1100" spc="5" dirty="0"/>
                        <a:t> </a:t>
                      </a:r>
                      <a:r>
                        <a:rPr lang="ru-RU" sz="1100" dirty="0"/>
                        <a:t>участников</a:t>
                      </a:r>
                      <a:r>
                        <a:rPr lang="ru-RU" sz="1100" spc="5" dirty="0"/>
                        <a:t> </a:t>
                      </a:r>
                      <a:r>
                        <a:rPr lang="ru-RU" sz="1100" dirty="0"/>
                        <a:t>совместной</a:t>
                      </a:r>
                      <a:r>
                        <a:rPr lang="ru-RU" sz="1100" spc="5" dirty="0"/>
                        <a:t> </a:t>
                      </a:r>
                      <a:r>
                        <a:rPr lang="ru-RU" sz="1100" dirty="0"/>
                        <a:t>деятельности.</a:t>
                      </a:r>
                      <a:endParaRPr lang="ru-RU" sz="1050" dirty="0"/>
                    </a:p>
                    <a:p>
                      <a:pPr marL="342900" marR="64770" lvl="0" indent="-342900" algn="just">
                        <a:spcAft>
                          <a:spcPts val="0"/>
                        </a:spcAft>
                        <a:buSzPts val="1200"/>
                        <a:buFont typeface="Wingdings"/>
                        <a:buChar char=""/>
                        <a:tabLst>
                          <a:tab pos="516890" algn="l"/>
                        </a:tabLst>
                      </a:pPr>
                      <a:r>
                        <a:rPr lang="ru-RU" sz="1100" dirty="0" err="1"/>
                        <a:t>Недерективная</a:t>
                      </a:r>
                      <a:r>
                        <a:rPr lang="ru-RU" sz="1100" spc="5" dirty="0"/>
                        <a:t> </a:t>
                      </a:r>
                      <a:r>
                        <a:rPr lang="ru-RU" sz="1100" dirty="0"/>
                        <a:t>помощь</a:t>
                      </a:r>
                      <a:r>
                        <a:rPr lang="ru-RU" sz="1100" spc="5" dirty="0"/>
                        <a:t> </a:t>
                      </a:r>
                      <a:r>
                        <a:rPr lang="ru-RU" sz="1100" dirty="0"/>
                        <a:t>детям,</a:t>
                      </a:r>
                      <a:r>
                        <a:rPr lang="ru-RU" sz="1100" spc="5" dirty="0"/>
                        <a:t> </a:t>
                      </a:r>
                      <a:r>
                        <a:rPr lang="ru-RU" sz="1100" dirty="0"/>
                        <a:t>поддержка</a:t>
                      </a:r>
                      <a:r>
                        <a:rPr lang="ru-RU" sz="1100" spc="5" dirty="0"/>
                        <a:t> </a:t>
                      </a:r>
                      <a:r>
                        <a:rPr lang="ru-RU" sz="1100" dirty="0"/>
                        <a:t>детской</a:t>
                      </a:r>
                      <a:r>
                        <a:rPr lang="ru-RU" sz="1100" spc="-285" dirty="0"/>
                        <a:t> </a:t>
                      </a:r>
                      <a:r>
                        <a:rPr lang="ru-RU" sz="1100" dirty="0"/>
                        <a:t>инициативы</a:t>
                      </a:r>
                      <a:r>
                        <a:rPr lang="ru-RU" sz="1100" spc="5" dirty="0"/>
                        <a:t> </a:t>
                      </a:r>
                      <a:r>
                        <a:rPr lang="ru-RU" sz="1100" dirty="0"/>
                        <a:t>и</a:t>
                      </a:r>
                      <a:r>
                        <a:rPr lang="ru-RU" sz="1100" spc="5" dirty="0"/>
                        <a:t> </a:t>
                      </a:r>
                      <a:r>
                        <a:rPr lang="ru-RU" sz="1100" dirty="0"/>
                        <a:t>самостоятельности</a:t>
                      </a:r>
                      <a:r>
                        <a:rPr lang="ru-RU" sz="1100" spc="5" dirty="0"/>
                        <a:t> </a:t>
                      </a:r>
                      <a:r>
                        <a:rPr lang="ru-RU" sz="1100" dirty="0"/>
                        <a:t>в</a:t>
                      </a:r>
                      <a:r>
                        <a:rPr lang="ru-RU" sz="1100" spc="5" dirty="0"/>
                        <a:t> </a:t>
                      </a:r>
                      <a:r>
                        <a:rPr lang="ru-RU" sz="1100" dirty="0"/>
                        <a:t>разных</a:t>
                      </a:r>
                      <a:r>
                        <a:rPr lang="ru-RU" sz="1100" spc="5" dirty="0"/>
                        <a:t> </a:t>
                      </a:r>
                      <a:r>
                        <a:rPr lang="ru-RU" sz="1100" dirty="0"/>
                        <a:t>видах</a:t>
                      </a:r>
                      <a:r>
                        <a:rPr lang="ru-RU" sz="1100" spc="5" dirty="0"/>
                        <a:t> </a:t>
                      </a:r>
                      <a:r>
                        <a:rPr lang="ru-RU" sz="1100" dirty="0"/>
                        <a:t>двигательной</a:t>
                      </a:r>
                      <a:r>
                        <a:rPr lang="ru-RU" sz="1100" spc="-5" dirty="0"/>
                        <a:t> </a:t>
                      </a:r>
                      <a:r>
                        <a:rPr lang="ru-RU" sz="1100" dirty="0"/>
                        <a:t>деятельности.</a:t>
                      </a:r>
                      <a:endParaRPr lang="ru-RU" sz="1050" dirty="0"/>
                    </a:p>
                    <a:p>
                      <a:pPr marL="342900" lvl="0" indent="-342900" algn="just">
                        <a:lnSpc>
                          <a:spcPts val="1345"/>
                        </a:lnSpc>
                        <a:spcAft>
                          <a:spcPts val="0"/>
                        </a:spcAft>
                        <a:buSzPts val="1200"/>
                        <a:buFont typeface="Wingdings"/>
                        <a:buChar char=""/>
                        <a:tabLst>
                          <a:tab pos="516890" algn="l"/>
                        </a:tabLst>
                      </a:pPr>
                      <a:r>
                        <a:rPr lang="ru-RU" sz="1100" dirty="0"/>
                        <a:t>Создание</a:t>
                      </a:r>
                      <a:r>
                        <a:rPr lang="ru-RU" sz="1100" spc="-30" dirty="0"/>
                        <a:t> </a:t>
                      </a:r>
                      <a:r>
                        <a:rPr lang="ru-RU" sz="1100" dirty="0"/>
                        <a:t>ситуации</a:t>
                      </a:r>
                      <a:r>
                        <a:rPr lang="ru-RU" sz="1100" spc="-10" dirty="0"/>
                        <a:t> </a:t>
                      </a:r>
                      <a:r>
                        <a:rPr lang="ru-RU" sz="1100" dirty="0"/>
                        <a:t>успеха.</a:t>
                      </a:r>
                      <a:endParaRPr lang="ru-RU" sz="1050" dirty="0">
                        <a:latin typeface="Times New Roman"/>
                        <a:ea typeface="Wingdings"/>
                        <a:cs typeface="Wingdings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/>
            <a:r>
              <a:rPr lang="ru-RU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Педагогическая диагностика</a:t>
            </a:r>
            <a:r>
              <a:rPr lang="ru-RU" sz="24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	достижения	планируемых результатов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184576"/>
          </a:xfrm>
        </p:spPr>
        <p:txBody>
          <a:bodyPr>
            <a:normAutofit fontScale="85000" lnSpcReduction="20000"/>
          </a:bodyPr>
          <a:lstStyle/>
          <a:p>
            <a:r>
              <a:rPr lang="ru-RU" sz="2400" dirty="0" smtClean="0"/>
              <a:t>Результаты педагогической диагностики (мониторинга) могут использоваться исключительно для решения следующих </a:t>
            </a:r>
            <a:r>
              <a:rPr lang="ru-RU" sz="2400" i="1" dirty="0" smtClean="0"/>
              <a:t>образовательных задач:</a:t>
            </a:r>
            <a:endParaRPr lang="ru-RU" sz="2400" dirty="0" smtClean="0"/>
          </a:p>
          <a:p>
            <a:pPr lvl="0"/>
            <a:r>
              <a:rPr lang="ru-RU" sz="2400" dirty="0" smtClean="0"/>
              <a:t>индивидуализации образования (в том числе поддержки ребенка, построения его образовательной траектории или профессиональной коррекции особенностей его развития);</a:t>
            </a:r>
          </a:p>
          <a:p>
            <a:pPr lvl="0"/>
            <a:r>
              <a:rPr lang="ru-RU" sz="2400" dirty="0" smtClean="0"/>
              <a:t>оптимизации работы с группой детей.</a:t>
            </a:r>
          </a:p>
          <a:p>
            <a:r>
              <a:rPr lang="ru-RU" sz="2400" i="1" dirty="0" smtClean="0"/>
              <a:t>Периодичность проведения педагогической диагностики:</a:t>
            </a:r>
            <a:endParaRPr lang="ru-RU" sz="2400" dirty="0" smtClean="0"/>
          </a:p>
          <a:p>
            <a:r>
              <a:rPr lang="ru-RU" sz="2400" i="1" dirty="0" smtClean="0"/>
              <a:t>- </a:t>
            </a:r>
            <a:r>
              <a:rPr lang="ru-RU" sz="2400" dirty="0" smtClean="0"/>
              <a:t>на начальном этапе освоения ребенком образовательной программы в зависимости от времени его поступления в дошкольную группу </a:t>
            </a:r>
            <a:r>
              <a:rPr lang="ru-RU" sz="2400" b="1" i="1" dirty="0" smtClean="0"/>
              <a:t>(стартовая диагностика)</a:t>
            </a:r>
            <a:r>
              <a:rPr lang="ru-RU" sz="2400" dirty="0" smtClean="0"/>
              <a:t>;</a:t>
            </a:r>
          </a:p>
          <a:p>
            <a:r>
              <a:rPr lang="ru-RU" sz="2400" dirty="0" smtClean="0"/>
              <a:t>- на завершающем этапе освоения программы его возрастной группой</a:t>
            </a:r>
          </a:p>
          <a:p>
            <a:pPr>
              <a:buNone/>
            </a:pPr>
            <a:r>
              <a:rPr lang="ru-RU" sz="2400" b="1" i="1" dirty="0" smtClean="0"/>
              <a:t>     (</a:t>
            </a:r>
            <a:r>
              <a:rPr lang="ru-RU" sz="2400" b="1" i="1" dirty="0" smtClean="0"/>
              <a:t>заключительная диагностика</a:t>
            </a:r>
            <a:r>
              <a:rPr lang="ru-RU" sz="2400" b="1" i="1" dirty="0" smtClean="0"/>
              <a:t>)</a:t>
            </a:r>
            <a:r>
              <a:rPr lang="ru-RU" sz="2400" dirty="0" smtClean="0"/>
              <a:t>.</a:t>
            </a:r>
          </a:p>
          <a:p>
            <a:pPr>
              <a:buNone/>
            </a:pPr>
            <a:r>
              <a:rPr lang="ru-RU" sz="2000" i="1" dirty="0" smtClean="0"/>
              <a:t>      Педагогическая </a:t>
            </a:r>
            <a:r>
              <a:rPr lang="ru-RU" sz="2000" i="1" dirty="0" smtClean="0"/>
              <a:t>диагностика индивидуального развития детей проводится педагогом в произвольной форме на основе </a:t>
            </a:r>
            <a:r>
              <a:rPr lang="ru-RU" sz="2000" i="1" dirty="0" err="1" smtClean="0"/>
              <a:t>малоформализованных</a:t>
            </a:r>
            <a:r>
              <a:rPr lang="ru-RU" sz="2000" i="1" dirty="0" smtClean="0"/>
              <a:t> диагностических методов: </a:t>
            </a:r>
            <a:r>
              <a:rPr lang="ru-RU" sz="2000" b="1" i="1" dirty="0" smtClean="0"/>
              <a:t>наблюдения, свободных бесед с детьми, анализа продуктов детской деятельности (рисунков, работ по лепке, аппликации, построек, поделок и тому подобное), специальных диагностических ситуаций.</a:t>
            </a:r>
            <a:endParaRPr lang="ru-RU" sz="2000" dirty="0" smtClean="0"/>
          </a:p>
          <a:p>
            <a:pPr>
              <a:buNone/>
            </a:pPr>
            <a:endParaRPr lang="ru-RU" sz="2400" b="1" i="1" dirty="0" smtClean="0"/>
          </a:p>
          <a:p>
            <a:pPr lvl="1"/>
            <a:endParaRPr lang="ru-RU" sz="20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/>
            <a:r>
              <a:rPr lang="ru-RU" sz="2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Особенности взаимодействия педагогического коллектива с семьями обучающихся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400600"/>
          </a:xfrm>
        </p:spPr>
        <p:txBody>
          <a:bodyPr>
            <a:normAutofit fontScale="55000" lnSpcReduction="20000"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</a:rPr>
              <a:t>Главными целями </a:t>
            </a:r>
            <a:r>
              <a:rPr lang="ru-RU" sz="2800" b="1" dirty="0" smtClean="0">
                <a:solidFill>
                  <a:srgbClr val="002060"/>
                </a:solidFill>
              </a:rPr>
              <a:t>взаимодействия педагогического коллектива ДОО с семьями обучающихся дошкольного возраста являются: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обеспечение психолого-педагогической поддержки семьи и повышение компетентности родителей (законных представителей) в вопросах образования, охраны и укрепления здоровья детей младенческого, раннего и дошкольного возрастов;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обеспечение единства подходов к воспитанию и обучению детей в условиях ДОО и семьи; повышение воспитательного потенциала семьи (п.26.2 ФОП ДО).</a:t>
            </a:r>
          </a:p>
          <a:p>
            <a:r>
              <a:rPr lang="ru-RU" sz="2800" b="1" i="1" dirty="0" smtClean="0">
                <a:solidFill>
                  <a:srgbClr val="002060"/>
                </a:solidFill>
              </a:rPr>
              <a:t>Основные задачи: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информирование родителей (законных представителей) и общественности относительно		целей	ДО,			общих	для	всего		образовательного		пространства Российской	Федерации,	о		мерах		господдержки	семьям,	имеющим	детей дошкольного возраста, а также об образовательной программе, реализуемой в ДОО; просвещение родителей (законных представителей), повышение их правовой, психолого-педагогической		компетентности	в	вопросах	охраны	и	укрепления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здоровья, развития и образования детей;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способствование развитию ответственного и осознанного </a:t>
            </a:r>
            <a:r>
              <a:rPr lang="ru-RU" sz="2800" b="1" dirty="0" err="1" smtClean="0">
                <a:solidFill>
                  <a:srgbClr val="002060"/>
                </a:solidFill>
              </a:rPr>
              <a:t>родительства</a:t>
            </a:r>
            <a:r>
              <a:rPr lang="ru-RU" sz="2800" b="1" dirty="0" smtClean="0">
                <a:solidFill>
                  <a:srgbClr val="002060"/>
                </a:solidFill>
              </a:rPr>
              <a:t> как базовой основы благополучия семьи;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построение взаимодействия в форме сотрудничества и установления партнерских отношений с родителями (законными представителями) детей младенческого, раннего и дошкольного возраста для решения образовательных задач;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вовлечение родителей (законных представителей) в образовательный процесс.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 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 smtClean="0"/>
              <a:t>Принципы	построения	взаимодействия	с	родителями	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268760"/>
            <a:ext cx="8928992" cy="558924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 smtClean="0"/>
              <a:t>     </a:t>
            </a:r>
            <a:endParaRPr lang="ru-RU" b="1" i="1" dirty="0" smtClean="0"/>
          </a:p>
          <a:p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приоритет семьи в воспитании, обучении и развитии ребенка: в соответствии с Законом об образовании у родителей (законных представителей) обучающихся не только есть преимущественное право на обучение и воспитание детей, но именно они обязаны заложить основы физического, нравственного и интеллектуального развития личности ребенка;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открытость: для родителей (законных представителей) должна быть доступна актуальная информация об особенностях пребывания ребенка в группе; каждому из родителей (законных представителей) должен быть предоставлен свободный доступ в ДОО; между педагогами и родителями (законными представителями) необходим обмен информацией об особенностях развития ребенка в ДОО и семье;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взаимное доверие, уважение и доброжелательность во взаимоотношениях педагогов и родителей (законных представителей): при взаимодействии педагогу необходимо придерживаться этики и культурных правил общения, проявлять позитивный настрой на общение и сотрудничество с родителями (законными представителями); важно этично и разумно использовать полученную информацию как со стороны педагогов, так и со стороны родителей (законных представителей) в интересах детей;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индивидуально-дифференцированный подход к каждой семье: при взаимодействии необходимо учитывать особенности семейного воспитания, потребности родителей (законных представителей) в отношении образования ребенка, отношение к педагогу и ДОО, проводимым мероприятиям; возможности включения родителей (законных представителей) в совместное решение образовательных задач;</a:t>
            </a:r>
          </a:p>
          <a:p>
            <a:r>
              <a:rPr lang="ru-RU" b="1" dirty="0" err="1" smtClean="0">
                <a:solidFill>
                  <a:srgbClr val="002060"/>
                </a:solidFill>
              </a:rPr>
              <a:t>возрастосообразность</a:t>
            </a:r>
            <a:r>
              <a:rPr lang="ru-RU" b="1" dirty="0" smtClean="0">
                <a:solidFill>
                  <a:srgbClr val="002060"/>
                </a:solidFill>
              </a:rPr>
              <a:t>: при планировании и осуществлении взаимодействия необходимо учитывать особенности и характер отношений ребенка с родителями (законными представителями), прежде всего, с матерью (преимущественно для детей младенческого и раннего возраста), обусловленные возрастными особенностями развития детей.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57158" y="214290"/>
            <a:ext cx="8229600" cy="5951014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endParaRPr lang="ru-RU" b="1" i="1" u="sng" dirty="0" smtClean="0"/>
          </a:p>
          <a:p>
            <a:pPr algn="ctr">
              <a:buNone/>
            </a:pPr>
            <a:endParaRPr lang="ru-RU" b="1" i="1" u="sng" dirty="0" smtClean="0"/>
          </a:p>
          <a:p>
            <a:pPr algn="ctr">
              <a:buNone/>
            </a:pPr>
            <a:endParaRPr lang="ru-RU" b="1" i="1" u="sng" dirty="0" smtClean="0"/>
          </a:p>
          <a:p>
            <a:pPr algn="ctr">
              <a:buNone/>
            </a:pPr>
            <a:r>
              <a:rPr lang="ru-RU" sz="3800" b="1" i="1" u="sng" dirty="0" smtClean="0"/>
              <a:t>Программа </a:t>
            </a:r>
            <a:r>
              <a:rPr lang="ru-RU" sz="3800" b="1" i="1" u="sng" dirty="0" smtClean="0"/>
              <a:t>разработана </a:t>
            </a:r>
            <a:r>
              <a:rPr lang="ru-RU" sz="3800" u="sng" dirty="0" smtClean="0"/>
              <a:t>в соответствии с федеральным государственным</a:t>
            </a:r>
            <a:r>
              <a:rPr lang="ru-RU" sz="3800" dirty="0" smtClean="0"/>
              <a:t> </a:t>
            </a:r>
            <a:r>
              <a:rPr lang="ru-RU" sz="3800" u="sng" dirty="0" smtClean="0"/>
              <a:t>образовательным стандартом дошкольного образования (утвержден приказом</a:t>
            </a:r>
            <a:r>
              <a:rPr lang="ru-RU" sz="3800" dirty="0" smtClean="0"/>
              <a:t> </a:t>
            </a:r>
            <a:r>
              <a:rPr lang="ru-RU" sz="3800" u="sng" dirty="0" err="1" smtClean="0"/>
              <a:t>Минобрнауки</a:t>
            </a:r>
            <a:r>
              <a:rPr lang="ru-RU" sz="3800" u="sng" dirty="0" smtClean="0"/>
              <a:t> России от 17 октября 2013 г. № 1155, зарегистрировано в Минюсте</a:t>
            </a:r>
            <a:r>
              <a:rPr lang="ru-RU" sz="3800" dirty="0" smtClean="0"/>
              <a:t> </a:t>
            </a:r>
            <a:r>
              <a:rPr lang="ru-RU" sz="3800" u="sng" dirty="0" smtClean="0"/>
              <a:t>России 14 ноября 2013 г., регистрационный № 30384; в редакции приказа</a:t>
            </a:r>
            <a:r>
              <a:rPr lang="ru-RU" sz="3800" dirty="0" smtClean="0"/>
              <a:t> </a:t>
            </a:r>
            <a:r>
              <a:rPr lang="ru-RU" sz="3800" u="sng" dirty="0" err="1" smtClean="0"/>
              <a:t>Минпросвещения</a:t>
            </a:r>
            <a:r>
              <a:rPr lang="ru-RU" sz="3800" u="sng" dirty="0" smtClean="0"/>
              <a:t> России от 8 ноября 2022 г. № 955, зарегистрировано в Минюсте</a:t>
            </a:r>
            <a:r>
              <a:rPr lang="ru-RU" sz="3800" dirty="0" smtClean="0"/>
              <a:t> </a:t>
            </a:r>
            <a:r>
              <a:rPr lang="ru-RU" sz="3800" u="sng" dirty="0" smtClean="0"/>
              <a:t>России 6 февраля 2023 г., регистрационный № 72264) и федеральной</a:t>
            </a:r>
            <a:r>
              <a:rPr lang="ru-RU" sz="3800" dirty="0" smtClean="0"/>
              <a:t> </a:t>
            </a:r>
            <a:r>
              <a:rPr lang="ru-RU" sz="3800" u="sng" dirty="0" smtClean="0"/>
              <a:t>образовательной программой дошкольного образования (утверждена приказом</a:t>
            </a:r>
            <a:r>
              <a:rPr lang="ru-RU" sz="3800" dirty="0" smtClean="0"/>
              <a:t> </a:t>
            </a:r>
            <a:r>
              <a:rPr lang="ru-RU" sz="3800" u="sng" dirty="0" err="1" smtClean="0"/>
              <a:t>Минпросвещения</a:t>
            </a:r>
            <a:r>
              <a:rPr lang="ru-RU" sz="3800" u="sng" dirty="0" smtClean="0"/>
              <a:t> России от 25 ноября 2022 г. № 1028, зарегистрировано в Минюсте</a:t>
            </a:r>
            <a:r>
              <a:rPr lang="ru-RU" sz="3800" dirty="0" smtClean="0"/>
              <a:t> </a:t>
            </a:r>
            <a:r>
              <a:rPr lang="ru-RU" sz="3800" u="sng" dirty="0" smtClean="0"/>
              <a:t>России 28 декабря 2022 г., регистрационный № 71847).</a:t>
            </a:r>
            <a:endParaRPr lang="ru-RU" sz="3800" dirty="0" smtClean="0"/>
          </a:p>
          <a:p>
            <a:pPr algn="ctr">
              <a:buNone/>
            </a:pPr>
            <a:endParaRPr lang="ru-RU" b="1" dirty="0">
              <a:latin typeface="+mj-lt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i="1" dirty="0" smtClean="0"/>
              <a:t>Формы сотрудничества с семьёй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68760"/>
            <a:ext cx="8686800" cy="4572032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</a:rPr>
              <a:t>Консультирование </a:t>
            </a:r>
            <a:r>
              <a:rPr lang="ru-RU" sz="1600" b="1" dirty="0" smtClean="0">
                <a:solidFill>
                  <a:srgbClr val="002060"/>
                </a:solidFill>
              </a:rPr>
              <a:t>родителей, индивидуальные беседы. Общие и групповые родительские собрания.</a:t>
            </a:r>
          </a:p>
          <a:p>
            <a:r>
              <a:rPr lang="ru-RU" sz="1600" b="1" dirty="0" smtClean="0">
                <a:solidFill>
                  <a:srgbClr val="002060"/>
                </a:solidFill>
              </a:rPr>
              <a:t>Приобщение родителей к реализации тематического периода.</a:t>
            </a:r>
          </a:p>
          <a:p>
            <a:r>
              <a:rPr lang="ru-RU" sz="1600" b="1" dirty="0" smtClean="0">
                <a:solidFill>
                  <a:srgbClr val="002060"/>
                </a:solidFill>
              </a:rPr>
              <a:t>Привлечение родителей к подготовке презентаций проектов тематического периода.</a:t>
            </a:r>
          </a:p>
          <a:p>
            <a:r>
              <a:rPr lang="ru-RU" sz="1600" b="1" dirty="0" smtClean="0">
                <a:solidFill>
                  <a:srgbClr val="002060"/>
                </a:solidFill>
              </a:rPr>
              <a:t>Дни открытых дверей.</a:t>
            </a:r>
          </a:p>
          <a:p>
            <a:r>
              <a:rPr lang="ru-RU" sz="1600" b="1" dirty="0" smtClean="0">
                <a:solidFill>
                  <a:srgbClr val="002060"/>
                </a:solidFill>
              </a:rPr>
              <a:t>Проведение	открытых	просмотров	образовательной	деятельности	для родителей.</a:t>
            </a:r>
          </a:p>
          <a:p>
            <a:r>
              <a:rPr lang="ru-RU" sz="1600" b="1" dirty="0" smtClean="0">
                <a:solidFill>
                  <a:srgbClr val="002060"/>
                </a:solidFill>
              </a:rPr>
              <a:t>Анкетирование.</a:t>
            </a:r>
          </a:p>
          <a:p>
            <a:r>
              <a:rPr lang="ru-RU" sz="1600" b="1" dirty="0" smtClean="0">
                <a:solidFill>
                  <a:srgbClr val="002060"/>
                </a:solidFill>
              </a:rPr>
              <a:t>Проведение круглых столов, мастер – классов, тренингов.</a:t>
            </a:r>
          </a:p>
          <a:p>
            <a:r>
              <a:rPr lang="ru-RU" sz="1600" b="1" dirty="0" smtClean="0">
                <a:solidFill>
                  <a:srgbClr val="002060"/>
                </a:solidFill>
              </a:rPr>
              <a:t/>
            </a:r>
            <a:br>
              <a:rPr lang="ru-RU" sz="1600" b="1" dirty="0" smtClean="0">
                <a:solidFill>
                  <a:srgbClr val="002060"/>
                </a:solidFill>
              </a:rPr>
            </a:br>
            <a:r>
              <a:rPr lang="ru-RU" sz="1600" b="1" dirty="0" smtClean="0">
                <a:solidFill>
                  <a:srgbClr val="002060"/>
                </a:solidFill>
              </a:rPr>
              <a:t>Оформление выставок детского художественного творчества, галерей; работа семейных художественных студий.</a:t>
            </a:r>
          </a:p>
          <a:p>
            <a:r>
              <a:rPr lang="ru-RU" sz="1600" b="1" dirty="0" smtClean="0">
                <a:solidFill>
                  <a:srgbClr val="002060"/>
                </a:solidFill>
              </a:rPr>
              <a:t>Издательская деятельность для родителей: выпуск тематической раздаточной информации педагогического просвещения в форме брошюр; стендовая информация; новости на сайте детского сада.</a:t>
            </a:r>
          </a:p>
          <a:p>
            <a:r>
              <a:rPr lang="ru-RU" sz="1600" b="1" dirty="0" smtClean="0">
                <a:solidFill>
                  <a:srgbClr val="002060"/>
                </a:solidFill>
              </a:rPr>
              <a:t>Размещение задач тематических периодов и ежедневной информации об образовательной деятельности с детьми «Как живёте, ребятишки?».</a:t>
            </a:r>
          </a:p>
          <a:p>
            <a:r>
              <a:rPr lang="ru-RU" sz="1600" b="1" dirty="0" smtClean="0">
                <a:solidFill>
                  <a:srgbClr val="002060"/>
                </a:solidFill>
              </a:rPr>
              <a:t>Совместная деятельность: проекты, семейная ассамблея, семейный театр.</a:t>
            </a:r>
            <a:endParaRPr lang="ru-RU" sz="1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507288" cy="425202"/>
          </a:xfrm>
        </p:spPr>
        <p:txBody>
          <a:bodyPr>
            <a:noAutofit/>
          </a:bodyPr>
          <a:lstStyle/>
          <a:p>
            <a:pPr lvl="0"/>
            <a:r>
              <a:rPr lang="ru-RU" sz="2000" dirty="0" smtClean="0"/>
              <a:t>Направления и задачи коррекционно-развивающей работы </a:t>
            </a:r>
            <a:endParaRPr lang="ru-RU" sz="20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764704"/>
          <a:ext cx="8686800" cy="580848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343400"/>
                <a:gridCol w="4343400"/>
              </a:tblGrid>
              <a:tr h="1526045">
                <a:tc>
                  <a:txBody>
                    <a:bodyPr/>
                    <a:lstStyle/>
                    <a:p>
                      <a:pPr marL="66675" marR="6286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КРР</a:t>
                      </a:r>
                      <a:r>
                        <a:rPr lang="ru-RU" sz="1200" spc="5" dirty="0"/>
                        <a:t> </a:t>
                      </a:r>
                      <a:r>
                        <a:rPr lang="ru-RU" sz="1200" dirty="0"/>
                        <a:t>и</a:t>
                      </a:r>
                      <a:r>
                        <a:rPr lang="ru-RU" sz="1200" spc="5" dirty="0"/>
                        <a:t> </a:t>
                      </a:r>
                      <a:r>
                        <a:rPr lang="ru-RU" sz="1200" dirty="0"/>
                        <a:t>(или)</a:t>
                      </a:r>
                      <a:r>
                        <a:rPr lang="ru-RU" sz="1200" spc="5" dirty="0"/>
                        <a:t> </a:t>
                      </a:r>
                      <a:r>
                        <a:rPr lang="ru-RU" sz="1200" dirty="0"/>
                        <a:t>инклюзивное</a:t>
                      </a:r>
                      <a:r>
                        <a:rPr lang="ru-RU" sz="1200" spc="5" dirty="0"/>
                        <a:t> </a:t>
                      </a:r>
                      <a:r>
                        <a:rPr lang="ru-RU" sz="1200" dirty="0"/>
                        <a:t>образование в ДОО направлено</a:t>
                      </a:r>
                      <a:r>
                        <a:rPr lang="ru-RU" sz="1200" spc="-285" dirty="0"/>
                        <a:t> </a:t>
                      </a:r>
                      <a:r>
                        <a:rPr lang="ru-RU" sz="1200" dirty="0"/>
                        <a:t>(п.27.1 ФОП ДО)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 marR="61595" lvl="0" indent="-342900" algn="just">
                        <a:spcAft>
                          <a:spcPts val="0"/>
                        </a:spcAft>
                        <a:buSzPts val="1200"/>
                        <a:buFont typeface="Wingdings"/>
                        <a:buChar char=""/>
                        <a:tabLst>
                          <a:tab pos="257810" algn="l"/>
                        </a:tabLst>
                      </a:pPr>
                      <a:r>
                        <a:rPr lang="ru-RU" sz="1200" spc="-5"/>
                        <a:t>на</a:t>
                      </a:r>
                      <a:r>
                        <a:rPr lang="ru-RU" sz="1200" spc="-50"/>
                        <a:t> </a:t>
                      </a:r>
                      <a:r>
                        <a:rPr lang="ru-RU" sz="1200" spc="-5"/>
                        <a:t>обеспечение</a:t>
                      </a:r>
                      <a:r>
                        <a:rPr lang="ru-RU" sz="1200" spc="-50"/>
                        <a:t> </a:t>
                      </a:r>
                      <a:r>
                        <a:rPr lang="ru-RU" sz="1200" spc="-5"/>
                        <a:t>коррекции</a:t>
                      </a:r>
                      <a:r>
                        <a:rPr lang="ru-RU" sz="1200" spc="-40"/>
                        <a:t> </a:t>
                      </a:r>
                      <a:r>
                        <a:rPr lang="ru-RU" sz="1200"/>
                        <a:t>нарушений</a:t>
                      </a:r>
                      <a:r>
                        <a:rPr lang="ru-RU" sz="1200" spc="-40"/>
                        <a:t> </a:t>
                      </a:r>
                      <a:r>
                        <a:rPr lang="ru-RU" sz="1200"/>
                        <a:t>развития</a:t>
                      </a:r>
                      <a:r>
                        <a:rPr lang="ru-RU" sz="1200" spc="-45"/>
                        <a:t> </a:t>
                      </a:r>
                      <a:r>
                        <a:rPr lang="ru-RU" sz="1200"/>
                        <a:t>у</a:t>
                      </a:r>
                      <a:r>
                        <a:rPr lang="ru-RU" sz="1200" spc="-70"/>
                        <a:t> </a:t>
                      </a:r>
                      <a:r>
                        <a:rPr lang="ru-RU" sz="1200"/>
                        <a:t>различных</a:t>
                      </a:r>
                      <a:r>
                        <a:rPr lang="ru-RU" sz="1200" spc="-290"/>
                        <a:t> </a:t>
                      </a:r>
                      <a:r>
                        <a:rPr lang="ru-RU" sz="1200"/>
                        <a:t>категорий детей (целевые группы), включая детей с ООП, в</a:t>
                      </a:r>
                      <a:r>
                        <a:rPr lang="ru-RU" sz="1200" spc="-285"/>
                        <a:t> </a:t>
                      </a:r>
                      <a:r>
                        <a:rPr lang="ru-RU" sz="1200"/>
                        <a:t>том</a:t>
                      </a:r>
                      <a:r>
                        <a:rPr lang="ru-RU" sz="1200" spc="5"/>
                        <a:t> </a:t>
                      </a:r>
                      <a:r>
                        <a:rPr lang="ru-RU" sz="1200"/>
                        <a:t>числе</a:t>
                      </a:r>
                      <a:r>
                        <a:rPr lang="ru-RU" sz="1200" spc="5"/>
                        <a:t> </a:t>
                      </a:r>
                      <a:r>
                        <a:rPr lang="ru-RU" sz="1200"/>
                        <a:t>детей</a:t>
                      </a:r>
                      <a:r>
                        <a:rPr lang="ru-RU" sz="1200" spc="5"/>
                        <a:t> </a:t>
                      </a:r>
                      <a:r>
                        <a:rPr lang="ru-RU" sz="1200"/>
                        <a:t>с</a:t>
                      </a:r>
                      <a:r>
                        <a:rPr lang="ru-RU" sz="1200" spc="5"/>
                        <a:t> </a:t>
                      </a:r>
                      <a:r>
                        <a:rPr lang="ru-RU" sz="1200"/>
                        <a:t>ОВЗ</a:t>
                      </a:r>
                      <a:r>
                        <a:rPr lang="ru-RU" sz="1200" spc="5"/>
                        <a:t> </a:t>
                      </a:r>
                      <a:r>
                        <a:rPr lang="ru-RU" sz="1200"/>
                        <a:t>и</a:t>
                      </a:r>
                      <a:r>
                        <a:rPr lang="ru-RU" sz="1200" spc="5"/>
                        <a:t> </a:t>
                      </a:r>
                      <a:r>
                        <a:rPr lang="ru-RU" sz="1200"/>
                        <a:t>детей-инвалидов;</a:t>
                      </a:r>
                      <a:r>
                        <a:rPr lang="ru-RU" sz="1200" spc="5"/>
                        <a:t> </a:t>
                      </a:r>
                      <a:r>
                        <a:rPr lang="ru-RU" sz="1200"/>
                        <a:t>оказание</a:t>
                      </a:r>
                      <a:r>
                        <a:rPr lang="ru-RU" sz="1200" spc="5"/>
                        <a:t> </a:t>
                      </a:r>
                      <a:r>
                        <a:rPr lang="ru-RU" sz="1200"/>
                        <a:t>им</a:t>
                      </a:r>
                      <a:r>
                        <a:rPr lang="ru-RU" sz="1200" spc="-285"/>
                        <a:t> </a:t>
                      </a:r>
                      <a:r>
                        <a:rPr lang="ru-RU" sz="1200"/>
                        <a:t>квалифицированной</a:t>
                      </a:r>
                      <a:r>
                        <a:rPr lang="ru-RU" sz="1200" spc="65"/>
                        <a:t> </a:t>
                      </a:r>
                      <a:r>
                        <a:rPr lang="ru-RU" sz="1200"/>
                        <a:t>помощи</a:t>
                      </a:r>
                      <a:r>
                        <a:rPr lang="ru-RU" sz="1200" spc="65"/>
                        <a:t> </a:t>
                      </a:r>
                      <a:r>
                        <a:rPr lang="ru-RU" sz="1200"/>
                        <a:t>в</a:t>
                      </a:r>
                      <a:r>
                        <a:rPr lang="ru-RU" sz="1200" spc="60"/>
                        <a:t> </a:t>
                      </a:r>
                      <a:r>
                        <a:rPr lang="ru-RU" sz="1200"/>
                        <a:t>освоении</a:t>
                      </a:r>
                      <a:r>
                        <a:rPr lang="ru-RU" sz="1200" spc="65"/>
                        <a:t> </a:t>
                      </a:r>
                      <a:r>
                        <a:rPr lang="ru-RU" sz="1200"/>
                        <a:t>Программы,</a:t>
                      </a:r>
                      <a:r>
                        <a:rPr lang="ru-RU" sz="1200" spc="60"/>
                        <a:t> </a:t>
                      </a:r>
                      <a:r>
                        <a:rPr lang="ru-RU" sz="1200"/>
                        <a:t>их</a:t>
                      </a:r>
                      <a:endParaRPr lang="ru-RU" sz="1100"/>
                    </a:p>
                    <a:p>
                      <a:pPr marL="257175" algn="just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разностороннее   </a:t>
                      </a:r>
                      <a:r>
                        <a:rPr lang="ru-RU" sz="1200" spc="25"/>
                        <a:t> </a:t>
                      </a:r>
                      <a:r>
                        <a:rPr lang="ru-RU" sz="1200"/>
                        <a:t>развитие    </a:t>
                      </a:r>
                      <a:r>
                        <a:rPr lang="ru-RU" sz="1200" spc="20"/>
                        <a:t> </a:t>
                      </a:r>
                      <a:r>
                        <a:rPr lang="ru-RU" sz="1200"/>
                        <a:t>с    </a:t>
                      </a:r>
                      <a:r>
                        <a:rPr lang="ru-RU" sz="1200" spc="30"/>
                        <a:t> </a:t>
                      </a:r>
                      <a:r>
                        <a:rPr lang="ru-RU" sz="1200"/>
                        <a:t>учетом    </a:t>
                      </a:r>
                      <a:r>
                        <a:rPr lang="ru-RU" sz="1200" spc="20"/>
                        <a:t> </a:t>
                      </a:r>
                      <a:r>
                        <a:rPr lang="ru-RU" sz="1200"/>
                        <a:t>возрастных    </a:t>
                      </a:r>
                      <a:r>
                        <a:rPr lang="ru-RU" sz="1200" spc="25"/>
                        <a:t> </a:t>
                      </a:r>
                      <a:r>
                        <a:rPr lang="ru-RU" sz="1200"/>
                        <a:t>и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267516">
                <a:tc>
                  <a:txBody>
                    <a:bodyPr/>
                    <a:lstStyle/>
                    <a:p>
                      <a:pPr marL="66675" marR="6286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КРР</a:t>
                      </a:r>
                      <a:r>
                        <a:rPr lang="ru-RU" sz="1200" spc="5" dirty="0"/>
                        <a:t> </a:t>
                      </a:r>
                      <a:r>
                        <a:rPr lang="ru-RU" sz="1200" dirty="0"/>
                        <a:t>и</a:t>
                      </a:r>
                      <a:r>
                        <a:rPr lang="ru-RU" sz="1200" spc="5" dirty="0"/>
                        <a:t> </a:t>
                      </a:r>
                      <a:r>
                        <a:rPr lang="ru-RU" sz="1200" dirty="0"/>
                        <a:t>(или)</a:t>
                      </a:r>
                      <a:r>
                        <a:rPr lang="ru-RU" sz="1200" spc="5" dirty="0"/>
                        <a:t> </a:t>
                      </a:r>
                      <a:r>
                        <a:rPr lang="ru-RU" sz="1200" dirty="0"/>
                        <a:t>инклюзивное</a:t>
                      </a:r>
                      <a:r>
                        <a:rPr lang="ru-RU" sz="1200" spc="5" dirty="0"/>
                        <a:t> </a:t>
                      </a:r>
                      <a:r>
                        <a:rPr lang="ru-RU" sz="1200" dirty="0"/>
                        <a:t>образование в ДОО направлено</a:t>
                      </a:r>
                      <a:r>
                        <a:rPr lang="ru-RU" sz="1200" spc="-285" dirty="0"/>
                        <a:t> </a:t>
                      </a:r>
                      <a:r>
                        <a:rPr lang="ru-RU" sz="1200" dirty="0"/>
                        <a:t>(п.27.1 ФОП ДО)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 marR="61595" lvl="0" indent="-342900" algn="just">
                        <a:spcAft>
                          <a:spcPts val="0"/>
                        </a:spcAft>
                        <a:buSzPts val="1200"/>
                        <a:buFont typeface="Wingdings"/>
                        <a:buChar char=""/>
                        <a:tabLst>
                          <a:tab pos="257810" algn="l"/>
                        </a:tabLst>
                      </a:pPr>
                      <a:r>
                        <a:rPr lang="ru-RU" sz="1200" spc="-5" dirty="0"/>
                        <a:t>на</a:t>
                      </a:r>
                      <a:r>
                        <a:rPr lang="ru-RU" sz="1200" spc="-50" dirty="0"/>
                        <a:t> </a:t>
                      </a:r>
                      <a:r>
                        <a:rPr lang="ru-RU" sz="1200" spc="-5" dirty="0"/>
                        <a:t>обеспечение</a:t>
                      </a:r>
                      <a:r>
                        <a:rPr lang="ru-RU" sz="1200" spc="-50" dirty="0"/>
                        <a:t> </a:t>
                      </a:r>
                      <a:r>
                        <a:rPr lang="ru-RU" sz="1200" spc="-5" dirty="0"/>
                        <a:t>коррекции</a:t>
                      </a:r>
                      <a:r>
                        <a:rPr lang="ru-RU" sz="1200" spc="-40" dirty="0"/>
                        <a:t> </a:t>
                      </a:r>
                      <a:r>
                        <a:rPr lang="ru-RU" sz="1200" dirty="0"/>
                        <a:t>нарушений</a:t>
                      </a:r>
                      <a:r>
                        <a:rPr lang="ru-RU" sz="1200" spc="-40" dirty="0"/>
                        <a:t> </a:t>
                      </a:r>
                      <a:r>
                        <a:rPr lang="ru-RU" sz="1200" dirty="0"/>
                        <a:t>развития</a:t>
                      </a:r>
                      <a:r>
                        <a:rPr lang="ru-RU" sz="1200" spc="-45" dirty="0"/>
                        <a:t> </a:t>
                      </a:r>
                      <a:r>
                        <a:rPr lang="ru-RU" sz="1200" dirty="0"/>
                        <a:t>у</a:t>
                      </a:r>
                      <a:r>
                        <a:rPr lang="ru-RU" sz="1200" spc="-70" dirty="0"/>
                        <a:t> </a:t>
                      </a:r>
                      <a:r>
                        <a:rPr lang="ru-RU" sz="1200" dirty="0"/>
                        <a:t>различных</a:t>
                      </a:r>
                      <a:r>
                        <a:rPr lang="ru-RU" sz="1200" spc="-290" dirty="0"/>
                        <a:t> </a:t>
                      </a:r>
                      <a:r>
                        <a:rPr lang="ru-RU" sz="1200" dirty="0"/>
                        <a:t>категорий детей (целевые группы), включая детей с ООП, в</a:t>
                      </a:r>
                      <a:r>
                        <a:rPr lang="ru-RU" sz="1200" spc="-285" dirty="0"/>
                        <a:t> </a:t>
                      </a:r>
                      <a:r>
                        <a:rPr lang="ru-RU" sz="1200" dirty="0"/>
                        <a:t>том</a:t>
                      </a:r>
                      <a:r>
                        <a:rPr lang="ru-RU" sz="1200" spc="5" dirty="0"/>
                        <a:t> </a:t>
                      </a:r>
                      <a:r>
                        <a:rPr lang="ru-RU" sz="1200" dirty="0"/>
                        <a:t>числе</a:t>
                      </a:r>
                      <a:r>
                        <a:rPr lang="ru-RU" sz="1200" spc="5" dirty="0"/>
                        <a:t> </a:t>
                      </a:r>
                      <a:r>
                        <a:rPr lang="ru-RU" sz="1200" dirty="0"/>
                        <a:t>детей</a:t>
                      </a:r>
                      <a:r>
                        <a:rPr lang="ru-RU" sz="1200" spc="5" dirty="0"/>
                        <a:t> </a:t>
                      </a:r>
                      <a:r>
                        <a:rPr lang="ru-RU" sz="1200" dirty="0"/>
                        <a:t>с</a:t>
                      </a:r>
                      <a:r>
                        <a:rPr lang="ru-RU" sz="1200" spc="5" dirty="0"/>
                        <a:t> </a:t>
                      </a:r>
                      <a:r>
                        <a:rPr lang="ru-RU" sz="1200" dirty="0"/>
                        <a:t>ОВЗ</a:t>
                      </a:r>
                      <a:r>
                        <a:rPr lang="ru-RU" sz="1200" spc="5" dirty="0"/>
                        <a:t> </a:t>
                      </a:r>
                      <a:r>
                        <a:rPr lang="ru-RU" sz="1200" dirty="0"/>
                        <a:t>и</a:t>
                      </a:r>
                      <a:r>
                        <a:rPr lang="ru-RU" sz="1200" spc="5" dirty="0"/>
                        <a:t> </a:t>
                      </a:r>
                      <a:r>
                        <a:rPr lang="ru-RU" sz="1200" dirty="0"/>
                        <a:t>детей-инвалидов;</a:t>
                      </a:r>
                      <a:r>
                        <a:rPr lang="ru-RU" sz="1200" spc="5" dirty="0"/>
                        <a:t> </a:t>
                      </a:r>
                      <a:r>
                        <a:rPr lang="ru-RU" sz="1200" dirty="0"/>
                        <a:t>оказание</a:t>
                      </a:r>
                      <a:r>
                        <a:rPr lang="ru-RU" sz="1200" spc="5" dirty="0"/>
                        <a:t> </a:t>
                      </a:r>
                      <a:r>
                        <a:rPr lang="ru-RU" sz="1200" dirty="0"/>
                        <a:t>им</a:t>
                      </a:r>
                      <a:r>
                        <a:rPr lang="ru-RU" sz="1200" spc="-285" dirty="0"/>
                        <a:t> </a:t>
                      </a:r>
                      <a:r>
                        <a:rPr lang="ru-RU" sz="1200" dirty="0"/>
                        <a:t>квалифицированной</a:t>
                      </a:r>
                      <a:r>
                        <a:rPr lang="ru-RU" sz="1200" spc="65" dirty="0"/>
                        <a:t> </a:t>
                      </a:r>
                      <a:r>
                        <a:rPr lang="ru-RU" sz="1200" dirty="0"/>
                        <a:t>помощи</a:t>
                      </a:r>
                      <a:r>
                        <a:rPr lang="ru-RU" sz="1200" spc="65" dirty="0"/>
                        <a:t> </a:t>
                      </a:r>
                      <a:r>
                        <a:rPr lang="ru-RU" sz="1200" dirty="0"/>
                        <a:t>в</a:t>
                      </a:r>
                      <a:r>
                        <a:rPr lang="ru-RU" sz="1200" spc="60" dirty="0"/>
                        <a:t> </a:t>
                      </a:r>
                      <a:r>
                        <a:rPr lang="ru-RU" sz="1200" dirty="0"/>
                        <a:t>освоении</a:t>
                      </a:r>
                      <a:r>
                        <a:rPr lang="ru-RU" sz="1200" spc="65" dirty="0"/>
                        <a:t> </a:t>
                      </a:r>
                      <a:r>
                        <a:rPr lang="ru-RU" sz="1200" dirty="0"/>
                        <a:t>Программы,</a:t>
                      </a:r>
                      <a:r>
                        <a:rPr lang="ru-RU" sz="1200" spc="60" dirty="0"/>
                        <a:t> </a:t>
                      </a:r>
                      <a:r>
                        <a:rPr lang="ru-RU" sz="1200" dirty="0"/>
                        <a:t>их</a:t>
                      </a:r>
                      <a:endParaRPr lang="ru-RU" sz="1100" dirty="0"/>
                    </a:p>
                    <a:p>
                      <a:pPr marL="257175" algn="just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разностороннее   </a:t>
                      </a:r>
                      <a:r>
                        <a:rPr lang="ru-RU" sz="1200" spc="25" dirty="0"/>
                        <a:t> </a:t>
                      </a:r>
                      <a:r>
                        <a:rPr lang="ru-RU" sz="1200" dirty="0"/>
                        <a:t>развитие    </a:t>
                      </a:r>
                      <a:r>
                        <a:rPr lang="ru-RU" sz="1200" spc="20" dirty="0"/>
                        <a:t> </a:t>
                      </a:r>
                      <a:r>
                        <a:rPr lang="ru-RU" sz="1200" dirty="0"/>
                        <a:t>с    </a:t>
                      </a:r>
                      <a:r>
                        <a:rPr lang="ru-RU" sz="1200" spc="30" dirty="0"/>
                        <a:t> </a:t>
                      </a:r>
                      <a:r>
                        <a:rPr lang="ru-RU" sz="1200" dirty="0"/>
                        <a:t>учетом    </a:t>
                      </a:r>
                      <a:r>
                        <a:rPr lang="ru-RU" sz="1200" spc="20" dirty="0"/>
                        <a:t> </a:t>
                      </a:r>
                      <a:r>
                        <a:rPr lang="ru-RU" sz="1200" dirty="0"/>
                        <a:t>возрастных    </a:t>
                      </a:r>
                      <a:r>
                        <a:rPr lang="ru-RU" sz="1200" spc="25" dirty="0"/>
                        <a:t> </a:t>
                      </a:r>
                      <a:r>
                        <a:rPr lang="ru-RU" sz="1200" dirty="0"/>
                        <a:t>и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267516">
                <a:tc>
                  <a:txBody>
                    <a:bodyPr/>
                    <a:lstStyle/>
                    <a:p>
                      <a:pPr marL="66675" marR="6286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КРР</a:t>
                      </a:r>
                      <a:r>
                        <a:rPr lang="ru-RU" sz="1200" spc="5"/>
                        <a:t> </a:t>
                      </a:r>
                      <a:r>
                        <a:rPr lang="ru-RU" sz="1200"/>
                        <a:t>и</a:t>
                      </a:r>
                      <a:r>
                        <a:rPr lang="ru-RU" sz="1200" spc="5"/>
                        <a:t> </a:t>
                      </a:r>
                      <a:r>
                        <a:rPr lang="ru-RU" sz="1200"/>
                        <a:t>(или)</a:t>
                      </a:r>
                      <a:r>
                        <a:rPr lang="ru-RU" sz="1200" spc="5"/>
                        <a:t> </a:t>
                      </a:r>
                      <a:r>
                        <a:rPr lang="ru-RU" sz="1200"/>
                        <a:t>инклюзивное</a:t>
                      </a:r>
                      <a:r>
                        <a:rPr lang="ru-RU" sz="1200" spc="5"/>
                        <a:t> </a:t>
                      </a:r>
                      <a:r>
                        <a:rPr lang="ru-RU" sz="1200"/>
                        <a:t>образование в ДОО направлено</a:t>
                      </a:r>
                      <a:r>
                        <a:rPr lang="ru-RU" sz="1200" spc="-285"/>
                        <a:t> </a:t>
                      </a:r>
                      <a:r>
                        <a:rPr lang="ru-RU" sz="1200"/>
                        <a:t>(п.27.1 ФОП ДО)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 marR="61595" lvl="0" indent="-342900" algn="just">
                        <a:spcAft>
                          <a:spcPts val="0"/>
                        </a:spcAft>
                        <a:buSzPts val="1200"/>
                        <a:buFont typeface="Wingdings"/>
                        <a:buChar char=""/>
                        <a:tabLst>
                          <a:tab pos="257810" algn="l"/>
                        </a:tabLst>
                      </a:pPr>
                      <a:r>
                        <a:rPr lang="ru-RU" sz="1200" spc="-5"/>
                        <a:t>на</a:t>
                      </a:r>
                      <a:r>
                        <a:rPr lang="ru-RU" sz="1200" spc="-50"/>
                        <a:t> </a:t>
                      </a:r>
                      <a:r>
                        <a:rPr lang="ru-RU" sz="1200" spc="-5"/>
                        <a:t>обеспечение</a:t>
                      </a:r>
                      <a:r>
                        <a:rPr lang="ru-RU" sz="1200" spc="-50"/>
                        <a:t> </a:t>
                      </a:r>
                      <a:r>
                        <a:rPr lang="ru-RU" sz="1200" spc="-5"/>
                        <a:t>коррекции</a:t>
                      </a:r>
                      <a:r>
                        <a:rPr lang="ru-RU" sz="1200" spc="-40"/>
                        <a:t> </a:t>
                      </a:r>
                      <a:r>
                        <a:rPr lang="ru-RU" sz="1200"/>
                        <a:t>нарушений</a:t>
                      </a:r>
                      <a:r>
                        <a:rPr lang="ru-RU" sz="1200" spc="-40"/>
                        <a:t> </a:t>
                      </a:r>
                      <a:r>
                        <a:rPr lang="ru-RU" sz="1200"/>
                        <a:t>развития</a:t>
                      </a:r>
                      <a:r>
                        <a:rPr lang="ru-RU" sz="1200" spc="-45"/>
                        <a:t> </a:t>
                      </a:r>
                      <a:r>
                        <a:rPr lang="ru-RU" sz="1200"/>
                        <a:t>у</a:t>
                      </a:r>
                      <a:r>
                        <a:rPr lang="ru-RU" sz="1200" spc="-70"/>
                        <a:t> </a:t>
                      </a:r>
                      <a:r>
                        <a:rPr lang="ru-RU" sz="1200"/>
                        <a:t>различных</a:t>
                      </a:r>
                      <a:r>
                        <a:rPr lang="ru-RU" sz="1200" spc="-290"/>
                        <a:t> </a:t>
                      </a:r>
                      <a:r>
                        <a:rPr lang="ru-RU" sz="1200"/>
                        <a:t>категорий детей (целевые группы), включая детей с ООП, в</a:t>
                      </a:r>
                      <a:r>
                        <a:rPr lang="ru-RU" sz="1200" spc="-285"/>
                        <a:t> </a:t>
                      </a:r>
                      <a:r>
                        <a:rPr lang="ru-RU" sz="1200"/>
                        <a:t>том</a:t>
                      </a:r>
                      <a:r>
                        <a:rPr lang="ru-RU" sz="1200" spc="5"/>
                        <a:t> </a:t>
                      </a:r>
                      <a:r>
                        <a:rPr lang="ru-RU" sz="1200"/>
                        <a:t>числе</a:t>
                      </a:r>
                      <a:r>
                        <a:rPr lang="ru-RU" sz="1200" spc="5"/>
                        <a:t> </a:t>
                      </a:r>
                      <a:r>
                        <a:rPr lang="ru-RU" sz="1200"/>
                        <a:t>детей</a:t>
                      </a:r>
                      <a:r>
                        <a:rPr lang="ru-RU" sz="1200" spc="5"/>
                        <a:t> </a:t>
                      </a:r>
                      <a:r>
                        <a:rPr lang="ru-RU" sz="1200"/>
                        <a:t>с</a:t>
                      </a:r>
                      <a:r>
                        <a:rPr lang="ru-RU" sz="1200" spc="5"/>
                        <a:t> </a:t>
                      </a:r>
                      <a:r>
                        <a:rPr lang="ru-RU" sz="1200"/>
                        <a:t>ОВЗ</a:t>
                      </a:r>
                      <a:r>
                        <a:rPr lang="ru-RU" sz="1200" spc="5"/>
                        <a:t> </a:t>
                      </a:r>
                      <a:r>
                        <a:rPr lang="ru-RU" sz="1200"/>
                        <a:t>и</a:t>
                      </a:r>
                      <a:r>
                        <a:rPr lang="ru-RU" sz="1200" spc="5"/>
                        <a:t> </a:t>
                      </a:r>
                      <a:r>
                        <a:rPr lang="ru-RU" sz="1200"/>
                        <a:t>детей-инвалидов;</a:t>
                      </a:r>
                      <a:r>
                        <a:rPr lang="ru-RU" sz="1200" spc="5"/>
                        <a:t> </a:t>
                      </a:r>
                      <a:r>
                        <a:rPr lang="ru-RU" sz="1200"/>
                        <a:t>оказание</a:t>
                      </a:r>
                      <a:r>
                        <a:rPr lang="ru-RU" sz="1200" spc="5"/>
                        <a:t> </a:t>
                      </a:r>
                      <a:r>
                        <a:rPr lang="ru-RU" sz="1200"/>
                        <a:t>им</a:t>
                      </a:r>
                      <a:r>
                        <a:rPr lang="ru-RU" sz="1200" spc="-285"/>
                        <a:t> </a:t>
                      </a:r>
                      <a:r>
                        <a:rPr lang="ru-RU" sz="1200"/>
                        <a:t>квалифицированной</a:t>
                      </a:r>
                      <a:r>
                        <a:rPr lang="ru-RU" sz="1200" spc="65"/>
                        <a:t> </a:t>
                      </a:r>
                      <a:r>
                        <a:rPr lang="ru-RU" sz="1200"/>
                        <a:t>помощи</a:t>
                      </a:r>
                      <a:r>
                        <a:rPr lang="ru-RU" sz="1200" spc="65"/>
                        <a:t> </a:t>
                      </a:r>
                      <a:r>
                        <a:rPr lang="ru-RU" sz="1200"/>
                        <a:t>в</a:t>
                      </a:r>
                      <a:r>
                        <a:rPr lang="ru-RU" sz="1200" spc="60"/>
                        <a:t> </a:t>
                      </a:r>
                      <a:r>
                        <a:rPr lang="ru-RU" sz="1200"/>
                        <a:t>освоении</a:t>
                      </a:r>
                      <a:r>
                        <a:rPr lang="ru-RU" sz="1200" spc="65"/>
                        <a:t> </a:t>
                      </a:r>
                      <a:r>
                        <a:rPr lang="ru-RU" sz="1200"/>
                        <a:t>Программы,</a:t>
                      </a:r>
                      <a:r>
                        <a:rPr lang="ru-RU" sz="1200" spc="60"/>
                        <a:t> </a:t>
                      </a:r>
                      <a:r>
                        <a:rPr lang="ru-RU" sz="1200"/>
                        <a:t>их</a:t>
                      </a:r>
                      <a:endParaRPr lang="ru-RU" sz="1100"/>
                    </a:p>
                    <a:p>
                      <a:pPr marL="257175" algn="just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разностороннее   </a:t>
                      </a:r>
                      <a:r>
                        <a:rPr lang="ru-RU" sz="1200" spc="25"/>
                        <a:t> </a:t>
                      </a:r>
                      <a:r>
                        <a:rPr lang="ru-RU" sz="1200"/>
                        <a:t>развитие    </a:t>
                      </a:r>
                      <a:r>
                        <a:rPr lang="ru-RU" sz="1200" spc="20"/>
                        <a:t> </a:t>
                      </a:r>
                      <a:r>
                        <a:rPr lang="ru-RU" sz="1200"/>
                        <a:t>с    </a:t>
                      </a:r>
                      <a:r>
                        <a:rPr lang="ru-RU" sz="1200" spc="30"/>
                        <a:t> </a:t>
                      </a:r>
                      <a:r>
                        <a:rPr lang="ru-RU" sz="1200"/>
                        <a:t>учетом    </a:t>
                      </a:r>
                      <a:r>
                        <a:rPr lang="ru-RU" sz="1200" spc="20"/>
                        <a:t> </a:t>
                      </a:r>
                      <a:r>
                        <a:rPr lang="ru-RU" sz="1200"/>
                        <a:t>возрастных    </a:t>
                      </a:r>
                      <a:r>
                        <a:rPr lang="ru-RU" sz="1200" spc="25"/>
                        <a:t> </a:t>
                      </a:r>
                      <a:r>
                        <a:rPr lang="ru-RU" sz="1200"/>
                        <a:t>и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267516">
                <a:tc>
                  <a:txBody>
                    <a:bodyPr/>
                    <a:lstStyle/>
                    <a:p>
                      <a:pPr marL="66675" marR="6286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КРР</a:t>
                      </a:r>
                      <a:r>
                        <a:rPr lang="ru-RU" sz="1200" spc="5"/>
                        <a:t> </a:t>
                      </a:r>
                      <a:r>
                        <a:rPr lang="ru-RU" sz="1200"/>
                        <a:t>и</a:t>
                      </a:r>
                      <a:r>
                        <a:rPr lang="ru-RU" sz="1200" spc="5"/>
                        <a:t> </a:t>
                      </a:r>
                      <a:r>
                        <a:rPr lang="ru-RU" sz="1200"/>
                        <a:t>(или)</a:t>
                      </a:r>
                      <a:r>
                        <a:rPr lang="ru-RU" sz="1200" spc="5"/>
                        <a:t> </a:t>
                      </a:r>
                      <a:r>
                        <a:rPr lang="ru-RU" sz="1200"/>
                        <a:t>инклюзивное</a:t>
                      </a:r>
                      <a:r>
                        <a:rPr lang="ru-RU" sz="1200" spc="5"/>
                        <a:t> </a:t>
                      </a:r>
                      <a:r>
                        <a:rPr lang="ru-RU" sz="1200"/>
                        <a:t>образование в ДОО направлено</a:t>
                      </a:r>
                      <a:r>
                        <a:rPr lang="ru-RU" sz="1200" spc="-285"/>
                        <a:t> </a:t>
                      </a:r>
                      <a:r>
                        <a:rPr lang="ru-RU" sz="1200"/>
                        <a:t>(п.27.1 ФОП ДО)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 marR="61595" lvl="0" indent="-342900" algn="just">
                        <a:spcAft>
                          <a:spcPts val="0"/>
                        </a:spcAft>
                        <a:buSzPts val="1200"/>
                        <a:buFont typeface="Wingdings"/>
                        <a:buChar char=""/>
                        <a:tabLst>
                          <a:tab pos="257810" algn="l"/>
                        </a:tabLst>
                      </a:pPr>
                      <a:r>
                        <a:rPr lang="ru-RU" sz="1200" spc="-5" dirty="0"/>
                        <a:t>на</a:t>
                      </a:r>
                      <a:r>
                        <a:rPr lang="ru-RU" sz="1200" spc="-50" dirty="0"/>
                        <a:t> </a:t>
                      </a:r>
                      <a:r>
                        <a:rPr lang="ru-RU" sz="1200" spc="-5" dirty="0"/>
                        <a:t>обеспечение</a:t>
                      </a:r>
                      <a:r>
                        <a:rPr lang="ru-RU" sz="1200" spc="-50" dirty="0"/>
                        <a:t> </a:t>
                      </a:r>
                      <a:r>
                        <a:rPr lang="ru-RU" sz="1200" spc="-5" dirty="0"/>
                        <a:t>коррекции</a:t>
                      </a:r>
                      <a:r>
                        <a:rPr lang="ru-RU" sz="1200" spc="-40" dirty="0"/>
                        <a:t> </a:t>
                      </a:r>
                      <a:r>
                        <a:rPr lang="ru-RU" sz="1200" dirty="0"/>
                        <a:t>нарушений</a:t>
                      </a:r>
                      <a:r>
                        <a:rPr lang="ru-RU" sz="1200" spc="-40" dirty="0"/>
                        <a:t> </a:t>
                      </a:r>
                      <a:r>
                        <a:rPr lang="ru-RU" sz="1200" dirty="0"/>
                        <a:t>развития</a:t>
                      </a:r>
                      <a:r>
                        <a:rPr lang="ru-RU" sz="1200" spc="-45" dirty="0"/>
                        <a:t> </a:t>
                      </a:r>
                      <a:r>
                        <a:rPr lang="ru-RU" sz="1200" dirty="0"/>
                        <a:t>у</a:t>
                      </a:r>
                      <a:r>
                        <a:rPr lang="ru-RU" sz="1200" spc="-70" dirty="0"/>
                        <a:t> </a:t>
                      </a:r>
                      <a:r>
                        <a:rPr lang="ru-RU" sz="1200" dirty="0"/>
                        <a:t>различных</a:t>
                      </a:r>
                      <a:r>
                        <a:rPr lang="ru-RU" sz="1200" spc="-290" dirty="0"/>
                        <a:t> </a:t>
                      </a:r>
                      <a:r>
                        <a:rPr lang="ru-RU" sz="1200" dirty="0"/>
                        <a:t>категорий детей (целевые группы), включая детей с ООП, в</a:t>
                      </a:r>
                      <a:r>
                        <a:rPr lang="ru-RU" sz="1200" spc="-285" dirty="0"/>
                        <a:t> </a:t>
                      </a:r>
                      <a:r>
                        <a:rPr lang="ru-RU" sz="1200" dirty="0"/>
                        <a:t>том</a:t>
                      </a:r>
                      <a:r>
                        <a:rPr lang="ru-RU" sz="1200" spc="5" dirty="0"/>
                        <a:t> </a:t>
                      </a:r>
                      <a:r>
                        <a:rPr lang="ru-RU" sz="1200" dirty="0"/>
                        <a:t>числе</a:t>
                      </a:r>
                      <a:r>
                        <a:rPr lang="ru-RU" sz="1200" spc="5" dirty="0"/>
                        <a:t> </a:t>
                      </a:r>
                      <a:r>
                        <a:rPr lang="ru-RU" sz="1200" dirty="0"/>
                        <a:t>детей</a:t>
                      </a:r>
                      <a:r>
                        <a:rPr lang="ru-RU" sz="1200" spc="5" dirty="0"/>
                        <a:t> </a:t>
                      </a:r>
                      <a:r>
                        <a:rPr lang="ru-RU" sz="1200" dirty="0"/>
                        <a:t>с</a:t>
                      </a:r>
                      <a:r>
                        <a:rPr lang="ru-RU" sz="1200" spc="5" dirty="0"/>
                        <a:t> </a:t>
                      </a:r>
                      <a:r>
                        <a:rPr lang="ru-RU" sz="1200" dirty="0"/>
                        <a:t>ОВЗ</a:t>
                      </a:r>
                      <a:r>
                        <a:rPr lang="ru-RU" sz="1200" spc="5" dirty="0"/>
                        <a:t> </a:t>
                      </a:r>
                      <a:r>
                        <a:rPr lang="ru-RU" sz="1200" dirty="0"/>
                        <a:t>и</a:t>
                      </a:r>
                      <a:r>
                        <a:rPr lang="ru-RU" sz="1200" spc="5" dirty="0"/>
                        <a:t> </a:t>
                      </a:r>
                      <a:r>
                        <a:rPr lang="ru-RU" sz="1200" dirty="0"/>
                        <a:t>детей-инвалидов;</a:t>
                      </a:r>
                      <a:r>
                        <a:rPr lang="ru-RU" sz="1200" spc="5" dirty="0"/>
                        <a:t> </a:t>
                      </a:r>
                      <a:r>
                        <a:rPr lang="ru-RU" sz="1200" dirty="0"/>
                        <a:t>оказание</a:t>
                      </a:r>
                      <a:r>
                        <a:rPr lang="ru-RU" sz="1200" spc="5" dirty="0"/>
                        <a:t> </a:t>
                      </a:r>
                      <a:r>
                        <a:rPr lang="ru-RU" sz="1200" dirty="0"/>
                        <a:t>им</a:t>
                      </a:r>
                      <a:r>
                        <a:rPr lang="ru-RU" sz="1200" spc="-285" dirty="0"/>
                        <a:t> </a:t>
                      </a:r>
                      <a:r>
                        <a:rPr lang="ru-RU" sz="1200" dirty="0"/>
                        <a:t>квалифицированной</a:t>
                      </a:r>
                      <a:r>
                        <a:rPr lang="ru-RU" sz="1200" spc="65" dirty="0"/>
                        <a:t> </a:t>
                      </a:r>
                      <a:r>
                        <a:rPr lang="ru-RU" sz="1200" dirty="0"/>
                        <a:t>помощи</a:t>
                      </a:r>
                      <a:r>
                        <a:rPr lang="ru-RU" sz="1200" spc="65" dirty="0"/>
                        <a:t> </a:t>
                      </a:r>
                      <a:r>
                        <a:rPr lang="ru-RU" sz="1200" dirty="0"/>
                        <a:t>в</a:t>
                      </a:r>
                      <a:r>
                        <a:rPr lang="ru-RU" sz="1200" spc="60" dirty="0"/>
                        <a:t> </a:t>
                      </a:r>
                      <a:r>
                        <a:rPr lang="ru-RU" sz="1200" dirty="0"/>
                        <a:t>освоении</a:t>
                      </a:r>
                      <a:r>
                        <a:rPr lang="ru-RU" sz="1200" spc="65" dirty="0"/>
                        <a:t> </a:t>
                      </a:r>
                      <a:r>
                        <a:rPr lang="ru-RU" sz="1200" dirty="0"/>
                        <a:t>Программы,</a:t>
                      </a:r>
                      <a:r>
                        <a:rPr lang="ru-RU" sz="1200" spc="60" dirty="0"/>
                        <a:t> </a:t>
                      </a:r>
                      <a:r>
                        <a:rPr lang="ru-RU" sz="1200" dirty="0"/>
                        <a:t>их</a:t>
                      </a:r>
                      <a:endParaRPr lang="ru-RU" sz="1100" dirty="0"/>
                    </a:p>
                    <a:p>
                      <a:pPr marL="257175" algn="just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разностороннее   </a:t>
                      </a:r>
                      <a:r>
                        <a:rPr lang="ru-RU" sz="1200" spc="25" dirty="0"/>
                        <a:t> </a:t>
                      </a:r>
                      <a:r>
                        <a:rPr lang="ru-RU" sz="1200" dirty="0"/>
                        <a:t>развитие    </a:t>
                      </a:r>
                      <a:r>
                        <a:rPr lang="ru-RU" sz="1200" spc="20" dirty="0"/>
                        <a:t> </a:t>
                      </a:r>
                      <a:r>
                        <a:rPr lang="ru-RU" sz="1200" dirty="0"/>
                        <a:t>с    </a:t>
                      </a:r>
                      <a:r>
                        <a:rPr lang="ru-RU" sz="1200" spc="30" dirty="0"/>
                        <a:t> </a:t>
                      </a:r>
                      <a:r>
                        <a:rPr lang="ru-RU" sz="1200" dirty="0"/>
                        <a:t>учетом    </a:t>
                      </a:r>
                      <a:r>
                        <a:rPr lang="ru-RU" sz="1200" spc="20" dirty="0"/>
                        <a:t> </a:t>
                      </a:r>
                      <a:r>
                        <a:rPr lang="ru-RU" sz="1200" dirty="0"/>
                        <a:t>возрастных    </a:t>
                      </a:r>
                      <a:r>
                        <a:rPr lang="ru-RU" sz="1200" spc="25" dirty="0"/>
                        <a:t> </a:t>
                      </a:r>
                      <a:r>
                        <a:rPr lang="ru-RU" sz="1200" dirty="0"/>
                        <a:t>и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507288" cy="497210"/>
          </a:xfrm>
        </p:spPr>
        <p:txBody>
          <a:bodyPr>
            <a:noAutofit/>
          </a:bodyPr>
          <a:lstStyle/>
          <a:p>
            <a:pPr lvl="1" algn="ctr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ПРОГРАММА ВОСПИТАНИЯ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07504" y="764704"/>
            <a:ext cx="8856984" cy="569010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Основу воспитания на всех уровнях, начиная с дошкольного, составляют традиционные ценности российского </a:t>
            </a:r>
            <a:r>
              <a:rPr lang="ru-RU" b="1" dirty="0" smtClean="0">
                <a:solidFill>
                  <a:srgbClr val="002060"/>
                </a:solidFill>
              </a:rPr>
              <a:t>общества:</a:t>
            </a:r>
          </a:p>
          <a:p>
            <a:pPr lvl="0"/>
            <a:r>
              <a:rPr lang="ru-RU" b="1" dirty="0" smtClean="0">
                <a:solidFill>
                  <a:srgbClr val="002060"/>
                </a:solidFill>
              </a:rPr>
              <a:t>Ценности Родина и природа лежат в основе патриотического направления воспитания.</a:t>
            </a:r>
          </a:p>
          <a:p>
            <a:pPr lvl="0"/>
            <a:r>
              <a:rPr lang="ru-RU" b="1" dirty="0" smtClean="0">
                <a:solidFill>
                  <a:srgbClr val="002060"/>
                </a:solidFill>
              </a:rPr>
              <a:t>Ценности милосердие, жизнь, добро лежат в основе духовно-нравственного направления воспитания</a:t>
            </a:r>
          </a:p>
          <a:p>
            <a:pPr lvl="0"/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Ценности	человек,	семья,	дружба,	сотрудничество	лежат	в	основе социального направления воспитания.</a:t>
            </a:r>
          </a:p>
          <a:p>
            <a:pPr lvl="0"/>
            <a:r>
              <a:rPr lang="ru-RU" b="1" dirty="0" smtClean="0">
                <a:solidFill>
                  <a:srgbClr val="002060"/>
                </a:solidFill>
              </a:rPr>
              <a:t>Ценность познание лежит в основе познавательного направления воспитания.</a:t>
            </a:r>
          </a:p>
          <a:p>
            <a:pPr lvl="0"/>
            <a:r>
              <a:rPr lang="ru-RU" b="1" dirty="0" smtClean="0">
                <a:solidFill>
                  <a:srgbClr val="002060"/>
                </a:solidFill>
              </a:rPr>
              <a:t>Ценности жизнь и здоровье лежат в основе физического и оздоровительного направления воспитания.</a:t>
            </a:r>
          </a:p>
          <a:p>
            <a:pPr lvl="0"/>
            <a:r>
              <a:rPr lang="ru-RU" b="1" dirty="0" smtClean="0">
                <a:solidFill>
                  <a:srgbClr val="002060"/>
                </a:solidFill>
              </a:rPr>
              <a:t>Ценность труд лежит в основе трудового направления воспитания.</a:t>
            </a:r>
          </a:p>
          <a:p>
            <a:pPr lvl="0"/>
            <a:r>
              <a:rPr lang="ru-RU" b="1" dirty="0" smtClean="0">
                <a:solidFill>
                  <a:srgbClr val="002060"/>
                </a:solidFill>
              </a:rPr>
              <a:t>Ценности культура и красота лежат в основе эстетического направления воспитания.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507288" cy="497210"/>
          </a:xfrm>
        </p:spPr>
        <p:txBody>
          <a:bodyPr>
            <a:noAutofit/>
          </a:bodyPr>
          <a:lstStyle/>
          <a:p>
            <a:pPr lvl="1" algn="ctr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ПРОГРАММА ВОСПИТАНИЯ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07504" y="764704"/>
            <a:ext cx="8856984" cy="5690104"/>
          </a:xfrm>
        </p:spPr>
        <p:txBody>
          <a:bodyPr>
            <a:normAutofit fontScale="55000" lnSpcReduction="20000"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</a:rPr>
              <a:t>Цели и задачи воспитания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3200" dirty="0" smtClean="0">
                <a:solidFill>
                  <a:srgbClr val="002060"/>
                </a:solidFill>
              </a:rPr>
              <a:t>Общая цель воспитания в ДОУ - личностное развитие каждого ребенка с учетом его индивидуальности и создание условий для позитивной социализации детей на основе традиционных ценностей российского общества, что предполагает:</a:t>
            </a:r>
          </a:p>
          <a:p>
            <a:pPr lvl="1"/>
            <a:r>
              <a:rPr lang="ru-RU" sz="2800" dirty="0" smtClean="0">
                <a:solidFill>
                  <a:srgbClr val="002060"/>
                </a:solidFill>
              </a:rPr>
              <a:t>формирование первоначальных представлений о традиционных ценностях российского народа, социально приемлемых нормах и правилах поведения;</a:t>
            </a:r>
            <a:endParaRPr lang="ru-RU" sz="2000" dirty="0" smtClean="0">
              <a:solidFill>
                <a:srgbClr val="002060"/>
              </a:solidFill>
            </a:endParaRPr>
          </a:p>
          <a:p>
            <a:pPr lvl="1"/>
            <a:r>
              <a:rPr lang="ru-RU" sz="2800" dirty="0" smtClean="0">
                <a:solidFill>
                  <a:srgbClr val="002060"/>
                </a:solidFill>
              </a:rPr>
              <a:t>формирование ценностного отношения к окружающему миру (природному и </a:t>
            </a:r>
            <a:r>
              <a:rPr lang="ru-RU" sz="2800" dirty="0" err="1" smtClean="0">
                <a:solidFill>
                  <a:srgbClr val="002060"/>
                </a:solidFill>
              </a:rPr>
              <a:t>социокультурному</a:t>
            </a:r>
            <a:r>
              <a:rPr lang="ru-RU" sz="2800" dirty="0" smtClean="0">
                <a:solidFill>
                  <a:srgbClr val="002060"/>
                </a:solidFill>
              </a:rPr>
              <a:t>), другим людям, самому себе;</a:t>
            </a:r>
            <a:endParaRPr lang="ru-RU" sz="2000" dirty="0" smtClean="0">
              <a:solidFill>
                <a:srgbClr val="002060"/>
              </a:solidFill>
            </a:endParaRPr>
          </a:p>
          <a:p>
            <a:pPr lvl="1"/>
            <a:r>
              <a:rPr lang="ru-RU" sz="2800" dirty="0" smtClean="0">
                <a:solidFill>
                  <a:srgbClr val="002060"/>
                </a:solidFill>
              </a:rPr>
              <a:t>становление первичного опыта деятельности и поведения в соответствии с традиционными ценностями, принятыми в обществе нормами и правилами.</a:t>
            </a:r>
            <a:endParaRPr lang="ru-RU" sz="2000" dirty="0" smtClean="0">
              <a:solidFill>
                <a:srgbClr val="002060"/>
              </a:solidFill>
            </a:endParaRPr>
          </a:p>
          <a:p>
            <a:r>
              <a:rPr lang="ru-RU" sz="3200" b="1" i="1" dirty="0" smtClean="0">
                <a:solidFill>
                  <a:srgbClr val="002060"/>
                </a:solidFill>
              </a:rPr>
              <a:t>Общие задачи воспитания в ДОУ:</a:t>
            </a:r>
          </a:p>
          <a:p>
            <a:pPr lvl="0"/>
            <a:r>
              <a:rPr lang="ru-RU" sz="3200" dirty="0" smtClean="0">
                <a:solidFill>
                  <a:srgbClr val="002060"/>
                </a:solidFill>
              </a:rPr>
              <a:t>содействовать развитию личности, основанному на принятых в обществе представлениях о добре и зле, должном и недопустимом;</a:t>
            </a:r>
            <a:endParaRPr lang="ru-RU" sz="2400" dirty="0" smtClean="0">
              <a:solidFill>
                <a:srgbClr val="002060"/>
              </a:solidFill>
            </a:endParaRPr>
          </a:p>
          <a:p>
            <a:pPr lvl="0"/>
            <a:r>
              <a:rPr lang="ru-RU" sz="3200" dirty="0" smtClean="0">
                <a:solidFill>
                  <a:srgbClr val="002060"/>
                </a:solidFill>
              </a:rPr>
              <a:t>способствовать становлению нравственности, основанной на духовных отечественных традициях, внутренней установке личности поступать согласно своей совести;</a:t>
            </a:r>
            <a:endParaRPr lang="ru-RU" sz="2400" dirty="0" smtClean="0">
              <a:solidFill>
                <a:srgbClr val="002060"/>
              </a:solidFill>
            </a:endParaRPr>
          </a:p>
          <a:p>
            <a:pPr lvl="0"/>
            <a:r>
              <a:rPr lang="ru-RU" sz="3200" dirty="0" smtClean="0">
                <a:solidFill>
                  <a:srgbClr val="002060"/>
                </a:solidFill>
              </a:rPr>
              <a:t>создавать условия для развития и реализации личностного потенциала ребенка, его готовности к творческому самовыражению и саморазвитию, самовоспитанию;</a:t>
            </a:r>
            <a:endParaRPr lang="ru-RU" sz="2400" dirty="0" smtClean="0">
              <a:solidFill>
                <a:srgbClr val="002060"/>
              </a:solidFill>
            </a:endParaRPr>
          </a:p>
          <a:p>
            <a:pPr lvl="0"/>
            <a:r>
              <a:rPr lang="ru-RU" sz="3200" dirty="0" smtClean="0">
                <a:solidFill>
                  <a:srgbClr val="002060"/>
                </a:solidFill>
              </a:rPr>
              <a:t>осуществлять поддержку позитивной социализации ребенка посредством проектирования и принятия уклада, воспитывающей среды, создания воспитывающих общностей.</a:t>
            </a:r>
            <a:endParaRPr lang="ru-RU" sz="2400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507288" cy="497210"/>
          </a:xfrm>
        </p:spPr>
        <p:txBody>
          <a:bodyPr>
            <a:noAutofit/>
          </a:bodyPr>
          <a:lstStyle/>
          <a:p>
            <a:pPr lvl="1" algn="ctr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b="1" i="1" dirty="0"/>
              <a:t>Особенности	организации	развивающей	предметно- пространственной среды</a:t>
            </a:r>
            <a:br>
              <a:rPr lang="ru-RU" b="1" i="1" dirty="0"/>
            </a:br>
            <a:r>
              <a:rPr lang="ru-RU" b="1" i="1" dirty="0"/>
              <a:t/>
            </a:r>
            <a:br>
              <a:rPr lang="ru-RU" b="1" i="1" dirty="0"/>
            </a:b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0" y="548680"/>
          <a:ext cx="9144000" cy="595712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572000"/>
                <a:gridCol w="4572000"/>
              </a:tblGrid>
              <a:tr h="0">
                <a:tc>
                  <a:txBody>
                    <a:bodyPr/>
                    <a:lstStyle/>
                    <a:p>
                      <a:pPr marL="67945">
                        <a:lnSpc>
                          <a:spcPts val="1205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п.31.1.</a:t>
                      </a:r>
                      <a:r>
                        <a:rPr lang="ru-RU" sz="1100" spc="-10" dirty="0"/>
                        <a:t> </a:t>
                      </a:r>
                      <a:r>
                        <a:rPr lang="ru-RU" sz="1100" dirty="0"/>
                        <a:t>ФОП</a:t>
                      </a:r>
                      <a:r>
                        <a:rPr lang="ru-RU" sz="1100" spc="-5" dirty="0"/>
                        <a:t> </a:t>
                      </a:r>
                      <a:r>
                        <a:rPr lang="ru-RU" sz="1100" dirty="0"/>
                        <a:t>ДО</a:t>
                      </a:r>
                    </a:p>
                    <a:p>
                      <a:pPr marL="67945">
                        <a:lnSpc>
                          <a:spcPts val="1280"/>
                        </a:lnSpc>
                        <a:spcAft>
                          <a:spcPts val="0"/>
                        </a:spcAft>
                        <a:tabLst>
                          <a:tab pos="654050" algn="l"/>
                          <a:tab pos="1912620" algn="l"/>
                        </a:tabLst>
                      </a:pPr>
                      <a:r>
                        <a:rPr lang="ru-RU" sz="1200" dirty="0"/>
                        <a:t>РППС	рассматривается	как</a:t>
                      </a:r>
                      <a:endParaRPr lang="ru-RU" sz="1100" dirty="0"/>
                    </a:p>
                    <a:p>
                      <a:pPr marL="67945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часть</a:t>
                      </a:r>
                      <a:r>
                        <a:rPr lang="ru-RU" sz="1200" spc="75" dirty="0"/>
                        <a:t> </a:t>
                      </a:r>
                      <a:r>
                        <a:rPr lang="ru-RU" sz="1200" dirty="0"/>
                        <a:t>образовательной</a:t>
                      </a:r>
                      <a:r>
                        <a:rPr lang="ru-RU" sz="1200" spc="70" dirty="0"/>
                        <a:t> </a:t>
                      </a:r>
                      <a:r>
                        <a:rPr lang="ru-RU" sz="1200" dirty="0"/>
                        <a:t>среды</a:t>
                      </a:r>
                      <a:r>
                        <a:rPr lang="ru-RU" sz="1200" spc="70" dirty="0"/>
                        <a:t> </a:t>
                      </a:r>
                      <a:r>
                        <a:rPr lang="ru-RU" sz="1200" dirty="0"/>
                        <a:t>и</a:t>
                      </a:r>
                      <a:endParaRPr lang="ru-RU" sz="1100" dirty="0"/>
                    </a:p>
                    <a:p>
                      <a:pPr marL="67945">
                        <a:lnSpc>
                          <a:spcPts val="1305"/>
                        </a:lnSpc>
                        <a:spcAft>
                          <a:spcPts val="0"/>
                        </a:spcAft>
                        <a:tabLst>
                          <a:tab pos="1190625" algn="l"/>
                        </a:tabLst>
                      </a:pPr>
                      <a:r>
                        <a:rPr lang="ru-RU" sz="1200" dirty="0"/>
                        <a:t>фактор,	обогащающий</a:t>
                      </a:r>
                      <a:endParaRPr lang="ru-RU" sz="1100" dirty="0"/>
                    </a:p>
                    <a:p>
                      <a:pPr marL="67945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развитие</a:t>
                      </a:r>
                      <a:r>
                        <a:rPr lang="ru-RU" sz="1200" spc="-10" dirty="0"/>
                        <a:t> </a:t>
                      </a:r>
                      <a:r>
                        <a:rPr lang="ru-RU" sz="1200" dirty="0"/>
                        <a:t>детей.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05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РППС</a:t>
                      </a:r>
                      <a:r>
                        <a:rPr lang="ru-RU" sz="1200" spc="95"/>
                        <a:t> </a:t>
                      </a:r>
                      <a:r>
                        <a:rPr lang="ru-RU" sz="1200"/>
                        <a:t>ДОО</a:t>
                      </a:r>
                      <a:r>
                        <a:rPr lang="ru-RU" sz="1200" spc="385"/>
                        <a:t> </a:t>
                      </a:r>
                      <a:r>
                        <a:rPr lang="ru-RU" sz="1200"/>
                        <a:t>выступает</a:t>
                      </a:r>
                      <a:r>
                        <a:rPr lang="ru-RU" sz="1200" spc="395"/>
                        <a:t> </a:t>
                      </a:r>
                      <a:r>
                        <a:rPr lang="ru-RU" sz="1200"/>
                        <a:t>основой</a:t>
                      </a:r>
                      <a:r>
                        <a:rPr lang="ru-RU" sz="1200" spc="390"/>
                        <a:t> </a:t>
                      </a:r>
                      <a:r>
                        <a:rPr lang="ru-RU" sz="1200"/>
                        <a:t>для</a:t>
                      </a:r>
                      <a:r>
                        <a:rPr lang="ru-RU" sz="1200" spc="380"/>
                        <a:t> </a:t>
                      </a:r>
                      <a:r>
                        <a:rPr lang="ru-RU" sz="1200"/>
                        <a:t>разнообразной,</a:t>
                      </a:r>
                      <a:endParaRPr lang="ru-RU" sz="1100"/>
                    </a:p>
                    <a:p>
                      <a:pPr marL="67310">
                        <a:lnSpc>
                          <a:spcPts val="1245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  <a:tabLst>
                          <a:tab pos="1219835" algn="l"/>
                          <a:tab pos="2328545" algn="l"/>
                          <a:tab pos="3582035" algn="l"/>
                        </a:tabLst>
                      </a:pPr>
                      <a:r>
                        <a:rPr lang="ru-RU" sz="1200"/>
                        <a:t>разносторонне	развивающей,	содержательной	и</a:t>
                      </a:r>
                      <a:endParaRPr lang="ru-RU" sz="1100"/>
                    </a:p>
                    <a:p>
                      <a:pPr marL="67310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1200"/>
                        <a:t>привлекательной</a:t>
                      </a:r>
                      <a:r>
                        <a:rPr lang="ru-RU" sz="1200" spc="-15"/>
                        <a:t> </a:t>
                      </a:r>
                      <a:r>
                        <a:rPr lang="ru-RU" sz="1200"/>
                        <a:t>для</a:t>
                      </a:r>
                      <a:r>
                        <a:rPr lang="ru-RU" sz="1200" spc="-15"/>
                        <a:t> </a:t>
                      </a:r>
                      <a:r>
                        <a:rPr lang="ru-RU" sz="1200"/>
                        <a:t>каждого</a:t>
                      </a:r>
                      <a:r>
                        <a:rPr lang="ru-RU" sz="1200" spc="-15"/>
                        <a:t> </a:t>
                      </a:r>
                      <a:r>
                        <a:rPr lang="ru-RU" sz="1200"/>
                        <a:t>ребенка</a:t>
                      </a:r>
                      <a:r>
                        <a:rPr lang="ru-RU" sz="1200" spc="-20"/>
                        <a:t> </a:t>
                      </a:r>
                      <a:r>
                        <a:rPr lang="ru-RU" sz="1200"/>
                        <a:t>деятельности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67945">
                        <a:lnSpc>
                          <a:spcPts val="121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050" dirty="0"/>
                        <a:t>п.31.2.</a:t>
                      </a:r>
                      <a:r>
                        <a:rPr lang="ru-RU" sz="1050" spc="-10" dirty="0"/>
                        <a:t> </a:t>
                      </a:r>
                      <a:r>
                        <a:rPr lang="ru-RU" sz="1050" dirty="0"/>
                        <a:t>ФОП</a:t>
                      </a:r>
                      <a:r>
                        <a:rPr lang="ru-RU" sz="1050" spc="-5" dirty="0"/>
                        <a:t> </a:t>
                      </a:r>
                      <a:r>
                        <a:rPr lang="ru-RU" sz="1050" dirty="0"/>
                        <a:t>ДО</a:t>
                      </a:r>
                    </a:p>
                    <a:p>
                      <a:pPr marL="67945">
                        <a:lnSpc>
                          <a:spcPts val="1275"/>
                        </a:lnSpc>
                        <a:spcAft>
                          <a:spcPts val="0"/>
                        </a:spcAft>
                        <a:tabLst>
                          <a:tab pos="1515745" algn="l"/>
                        </a:tabLst>
                      </a:pPr>
                      <a:r>
                        <a:rPr lang="ru-RU" sz="1100" dirty="0"/>
                        <a:t>РППС	включает</a:t>
                      </a:r>
                      <a:endParaRPr lang="ru-RU" sz="1050" dirty="0"/>
                    </a:p>
                    <a:p>
                      <a:pPr marL="67945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организованное</a:t>
                      </a:r>
                      <a:r>
                        <a:rPr lang="ru-RU" sz="1100" spc="-25" dirty="0"/>
                        <a:t> </a:t>
                      </a:r>
                      <a:r>
                        <a:rPr lang="ru-RU" sz="1100" dirty="0"/>
                        <a:t>пространство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15"/>
                        </a:lnSpc>
                        <a:spcAft>
                          <a:spcPts val="0"/>
                        </a:spcAft>
                        <a:tabLst>
                          <a:tab pos="1223010" algn="l"/>
                          <a:tab pos="1974215" algn="l"/>
                          <a:tab pos="3060065" algn="l"/>
                        </a:tabLst>
                      </a:pPr>
                      <a:r>
                        <a:rPr lang="ru-RU" sz="1100" dirty="0"/>
                        <a:t>Территория	ДОО,	групповые	комнаты,</a:t>
                      </a:r>
                      <a:endParaRPr lang="ru-RU" sz="1050" dirty="0"/>
                    </a:p>
                    <a:p>
                      <a:pPr marL="67310">
                        <a:lnSpc>
                          <a:spcPts val="125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  <a:tabLst>
                          <a:tab pos="2526030" algn="l"/>
                        </a:tabLst>
                      </a:pPr>
                      <a:r>
                        <a:rPr lang="ru-RU" sz="1100" dirty="0"/>
                        <a:t>специализированные,	технологические,</a:t>
                      </a:r>
                      <a:endParaRPr lang="ru-RU" sz="1050" dirty="0"/>
                    </a:p>
                    <a:p>
                      <a:pPr marL="67310">
                        <a:lnSpc>
                          <a:spcPts val="1305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/>
                        <a:t>административные</a:t>
                      </a:r>
                      <a:r>
                        <a:rPr lang="ru-RU" sz="1100" spc="130" dirty="0"/>
                        <a:t> </a:t>
                      </a:r>
                      <a:r>
                        <a:rPr lang="ru-RU" sz="1100" dirty="0"/>
                        <a:t>и</a:t>
                      </a:r>
                      <a:r>
                        <a:rPr lang="ru-RU" sz="1100" spc="420" dirty="0"/>
                        <a:t> </a:t>
                      </a:r>
                      <a:r>
                        <a:rPr lang="ru-RU" sz="1100" dirty="0"/>
                        <a:t>иные</a:t>
                      </a:r>
                      <a:r>
                        <a:rPr lang="ru-RU" sz="1100" spc="425" dirty="0"/>
                        <a:t> </a:t>
                      </a:r>
                      <a:r>
                        <a:rPr lang="ru-RU" sz="1100" dirty="0"/>
                        <a:t>помещения),</a:t>
                      </a:r>
                      <a:r>
                        <a:rPr lang="ru-RU" sz="1100" spc="420" dirty="0"/>
                        <a:t> </a:t>
                      </a:r>
                      <a:r>
                        <a:rPr lang="ru-RU" sz="1100" dirty="0"/>
                        <a:t>материалы,</a:t>
                      </a:r>
                      <a:endParaRPr lang="ru-RU" sz="1050" dirty="0"/>
                    </a:p>
                    <a:p>
                      <a:pPr marL="6731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оборудование,</a:t>
                      </a:r>
                      <a:r>
                        <a:rPr lang="ru-RU" sz="1100" spc="145" dirty="0"/>
                        <a:t> </a:t>
                      </a:r>
                      <a:r>
                        <a:rPr lang="ru-RU" sz="1100" dirty="0"/>
                        <a:t>электронные</a:t>
                      </a:r>
                      <a:r>
                        <a:rPr lang="ru-RU" sz="1100" spc="135" dirty="0"/>
                        <a:t> </a:t>
                      </a:r>
                      <a:r>
                        <a:rPr lang="ru-RU" sz="1100" dirty="0"/>
                        <a:t>образовательные</a:t>
                      </a:r>
                      <a:r>
                        <a:rPr lang="ru-RU" sz="1100" spc="135" dirty="0"/>
                        <a:t> </a:t>
                      </a:r>
                      <a:r>
                        <a:rPr lang="ru-RU" sz="1100" dirty="0"/>
                        <a:t>ресурсы</a:t>
                      </a:r>
                      <a:endParaRPr lang="ru-RU" sz="1050" dirty="0"/>
                    </a:p>
                    <a:p>
                      <a:pPr marL="67310">
                        <a:lnSpc>
                          <a:spcPts val="1280"/>
                        </a:lnSpc>
                        <a:spcAft>
                          <a:spcPts val="0"/>
                        </a:spcAft>
                        <a:tabLst>
                          <a:tab pos="301625" algn="l"/>
                          <a:tab pos="1016000" algn="l"/>
                          <a:tab pos="1775460" algn="l"/>
                          <a:tab pos="2009775" algn="l"/>
                          <a:tab pos="2950845" algn="l"/>
                          <a:tab pos="3582670" algn="l"/>
                        </a:tabLst>
                      </a:pPr>
                      <a:r>
                        <a:rPr lang="ru-RU" sz="1100" dirty="0"/>
                        <a:t>и	средства	обучения	и	воспитания,	охраны	и</a:t>
                      </a:r>
                      <a:endParaRPr lang="ru-RU" sz="1050" dirty="0"/>
                    </a:p>
                    <a:p>
                      <a:pPr marL="6731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укрепления</a:t>
                      </a:r>
                      <a:r>
                        <a:rPr lang="ru-RU" sz="1100" spc="280" dirty="0"/>
                        <a:t> </a:t>
                      </a:r>
                      <a:r>
                        <a:rPr lang="ru-RU" sz="1100" dirty="0"/>
                        <a:t>здоровья</a:t>
                      </a:r>
                      <a:r>
                        <a:rPr lang="ru-RU" sz="1100" spc="555" dirty="0"/>
                        <a:t> </a:t>
                      </a:r>
                      <a:r>
                        <a:rPr lang="ru-RU" sz="1100" dirty="0"/>
                        <a:t>детей</a:t>
                      </a:r>
                      <a:r>
                        <a:rPr lang="ru-RU" sz="1100" spc="580" dirty="0"/>
                        <a:t> </a:t>
                      </a:r>
                      <a:r>
                        <a:rPr lang="ru-RU" sz="1100" dirty="0"/>
                        <a:t>дошкольного</a:t>
                      </a:r>
                      <a:r>
                        <a:rPr lang="ru-RU" sz="1100" spc="575" dirty="0"/>
                        <a:t> </a:t>
                      </a:r>
                      <a:r>
                        <a:rPr lang="ru-RU" sz="1100" dirty="0"/>
                        <a:t>возраста,</a:t>
                      </a:r>
                      <a:endParaRPr lang="ru-RU" sz="1050" dirty="0"/>
                    </a:p>
                    <a:p>
                      <a:pPr marL="67310">
                        <a:lnSpc>
                          <a:spcPts val="1280"/>
                        </a:lnSpc>
                        <a:spcAft>
                          <a:spcPts val="0"/>
                        </a:spcAft>
                        <a:tabLst>
                          <a:tab pos="1016000" algn="l"/>
                          <a:tab pos="1488440" algn="l"/>
                          <a:tab pos="2557145" algn="l"/>
                        </a:tabLst>
                      </a:pPr>
                      <a:r>
                        <a:rPr lang="ru-RU" sz="1100" dirty="0"/>
                        <a:t>материалы	для	организации	самостоятельной</a:t>
                      </a:r>
                      <a:endParaRPr lang="ru-RU" sz="1050" dirty="0"/>
                    </a:p>
                    <a:p>
                      <a:pPr marL="67310">
                        <a:lnSpc>
                          <a:spcPts val="1280"/>
                        </a:lnSpc>
                        <a:spcAft>
                          <a:spcPts val="0"/>
                        </a:spcAft>
                        <a:tabLst>
                          <a:tab pos="977900" algn="l"/>
                          <a:tab pos="2023110" algn="l"/>
                          <a:tab pos="2598420" algn="l"/>
                          <a:tab pos="3180715" algn="l"/>
                        </a:tabLst>
                      </a:pPr>
                      <a:r>
                        <a:rPr lang="ru-RU" sz="1100" dirty="0"/>
                        <a:t>творческой	деятельности	детей.	РППС	создает</a:t>
                      </a:r>
                      <a:endParaRPr lang="ru-RU" sz="1050" dirty="0"/>
                    </a:p>
                    <a:p>
                      <a:pPr marL="6731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возможности</a:t>
                      </a:r>
                      <a:r>
                        <a:rPr lang="ru-RU" sz="1100" spc="45" dirty="0"/>
                        <a:t> </a:t>
                      </a:r>
                      <a:r>
                        <a:rPr lang="ru-RU" sz="1100" dirty="0"/>
                        <a:t>для</a:t>
                      </a:r>
                      <a:r>
                        <a:rPr lang="ru-RU" sz="1100" spc="40" dirty="0"/>
                        <a:t> </a:t>
                      </a:r>
                      <a:r>
                        <a:rPr lang="ru-RU" sz="1100" dirty="0"/>
                        <a:t>учета</a:t>
                      </a:r>
                      <a:r>
                        <a:rPr lang="ru-RU" sz="1100" spc="50" dirty="0"/>
                        <a:t> </a:t>
                      </a:r>
                      <a:r>
                        <a:rPr lang="ru-RU" sz="1100" dirty="0"/>
                        <a:t>особенностей,</a:t>
                      </a:r>
                      <a:r>
                        <a:rPr lang="ru-RU" sz="1100" spc="35" dirty="0"/>
                        <a:t> </a:t>
                      </a:r>
                      <a:r>
                        <a:rPr lang="ru-RU" sz="1100" dirty="0"/>
                        <a:t>возможностей</a:t>
                      </a:r>
                      <a:r>
                        <a:rPr lang="ru-RU" sz="1100" spc="35" dirty="0"/>
                        <a:t> </a:t>
                      </a:r>
                      <a:r>
                        <a:rPr lang="ru-RU" sz="1100" dirty="0"/>
                        <a:t>и</a:t>
                      </a:r>
                      <a:endParaRPr lang="ru-RU" sz="1050" dirty="0"/>
                    </a:p>
                    <a:p>
                      <a:pPr marL="67310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интересов</a:t>
                      </a:r>
                      <a:r>
                        <a:rPr lang="ru-RU" sz="1100" spc="-15" dirty="0"/>
                        <a:t> </a:t>
                      </a:r>
                      <a:r>
                        <a:rPr lang="ru-RU" sz="1100" dirty="0"/>
                        <a:t>детей,</a:t>
                      </a:r>
                      <a:r>
                        <a:rPr lang="ru-RU" sz="1100" spc="-10" dirty="0"/>
                        <a:t> </a:t>
                      </a:r>
                      <a:r>
                        <a:rPr lang="ru-RU" sz="1100" dirty="0"/>
                        <a:t>коррекции</a:t>
                      </a:r>
                      <a:r>
                        <a:rPr lang="ru-RU" sz="1100" spc="-10" dirty="0"/>
                        <a:t> </a:t>
                      </a:r>
                      <a:r>
                        <a:rPr lang="ru-RU" sz="1100" dirty="0"/>
                        <a:t>недостатков</a:t>
                      </a:r>
                      <a:r>
                        <a:rPr lang="ru-RU" sz="1100" spc="-25" dirty="0"/>
                        <a:t> </a:t>
                      </a:r>
                      <a:r>
                        <a:rPr lang="ru-RU" sz="1100" dirty="0"/>
                        <a:t>их</a:t>
                      </a:r>
                      <a:r>
                        <a:rPr lang="ru-RU" sz="1100" spc="-5" dirty="0"/>
                        <a:t> </a:t>
                      </a:r>
                      <a:r>
                        <a:rPr lang="ru-RU" sz="1100" dirty="0"/>
                        <a:t>развития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67945" marR="62230" algn="just">
                        <a:lnSpc>
                          <a:spcPct val="98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050" dirty="0"/>
                        <a:t>п.31.3.</a:t>
                      </a:r>
                      <a:r>
                        <a:rPr lang="ru-RU" sz="1050" spc="5" dirty="0"/>
                        <a:t> </a:t>
                      </a:r>
                      <a:r>
                        <a:rPr lang="ru-RU" sz="1050" dirty="0"/>
                        <a:t>ФОП</a:t>
                      </a:r>
                      <a:r>
                        <a:rPr lang="ru-RU" sz="1050" spc="5" dirty="0"/>
                        <a:t> </a:t>
                      </a:r>
                      <a:r>
                        <a:rPr lang="ru-RU" sz="1050" dirty="0"/>
                        <a:t>ДО</a:t>
                      </a:r>
                      <a:r>
                        <a:rPr lang="ru-RU" sz="1050" spc="5" dirty="0"/>
                        <a:t> </a:t>
                      </a:r>
                      <a:r>
                        <a:rPr lang="ru-RU" sz="1100" dirty="0"/>
                        <a:t>Федеральная</a:t>
                      </a:r>
                      <a:r>
                        <a:rPr lang="ru-RU" sz="1100" spc="5" dirty="0"/>
                        <a:t> </a:t>
                      </a:r>
                      <a:r>
                        <a:rPr lang="ru-RU" sz="1100" dirty="0"/>
                        <a:t>программа</a:t>
                      </a:r>
                      <a:r>
                        <a:rPr lang="ru-RU" sz="1100" spc="5" dirty="0"/>
                        <a:t> </a:t>
                      </a:r>
                      <a:r>
                        <a:rPr lang="ru-RU" sz="1100" dirty="0"/>
                        <a:t>не</a:t>
                      </a:r>
                      <a:r>
                        <a:rPr lang="ru-RU" sz="1100" spc="5" dirty="0"/>
                        <a:t> </a:t>
                      </a:r>
                      <a:r>
                        <a:rPr lang="ru-RU" sz="1100" dirty="0"/>
                        <a:t>выдвигает</a:t>
                      </a:r>
                      <a:r>
                        <a:rPr lang="ru-RU" sz="1100" spc="5" dirty="0"/>
                        <a:t> </a:t>
                      </a:r>
                      <a:r>
                        <a:rPr lang="ru-RU" sz="1100" dirty="0"/>
                        <a:t>жестких</a:t>
                      </a:r>
                      <a:r>
                        <a:rPr lang="ru-RU" sz="1100" spc="5" dirty="0"/>
                        <a:t> </a:t>
                      </a:r>
                      <a:r>
                        <a:rPr lang="ru-RU" sz="1100" dirty="0"/>
                        <a:t>требований</a:t>
                      </a:r>
                      <a:r>
                        <a:rPr lang="ru-RU" sz="1100" spc="5" dirty="0"/>
                        <a:t> </a:t>
                      </a:r>
                      <a:r>
                        <a:rPr lang="ru-RU" sz="1100" dirty="0"/>
                        <a:t>к</a:t>
                      </a:r>
                      <a:r>
                        <a:rPr lang="ru-RU" sz="1100" spc="5" dirty="0"/>
                        <a:t> </a:t>
                      </a:r>
                      <a:r>
                        <a:rPr lang="ru-RU" sz="1100" dirty="0"/>
                        <a:t>организации РППС и оставляет за ДОО право самостоятельного проектирования</a:t>
                      </a:r>
                      <a:r>
                        <a:rPr lang="ru-RU" sz="1100" spc="5" dirty="0"/>
                        <a:t> </a:t>
                      </a:r>
                      <a:r>
                        <a:rPr lang="ru-RU" sz="1100" dirty="0"/>
                        <a:t>РППС. В соответствии со ФГОС ДО возможны разные варианты создания РППС при</a:t>
                      </a:r>
                      <a:r>
                        <a:rPr lang="ru-RU" sz="1100" spc="5" dirty="0"/>
                        <a:t> </a:t>
                      </a:r>
                      <a:r>
                        <a:rPr lang="ru-RU" sz="1100" dirty="0"/>
                        <a:t>условии</a:t>
                      </a:r>
                      <a:r>
                        <a:rPr lang="ru-RU" sz="1100" spc="100" dirty="0"/>
                        <a:t> </a:t>
                      </a:r>
                      <a:r>
                        <a:rPr lang="ru-RU" sz="1100" dirty="0"/>
                        <a:t>учета</a:t>
                      </a:r>
                      <a:r>
                        <a:rPr lang="ru-RU" sz="1100" spc="95" dirty="0"/>
                        <a:t> </a:t>
                      </a:r>
                      <a:r>
                        <a:rPr lang="ru-RU" sz="1100" dirty="0"/>
                        <a:t>целей</a:t>
                      </a:r>
                      <a:r>
                        <a:rPr lang="ru-RU" sz="1100" spc="90" dirty="0"/>
                        <a:t> </a:t>
                      </a:r>
                      <a:r>
                        <a:rPr lang="ru-RU" sz="1100" dirty="0"/>
                        <a:t>и</a:t>
                      </a:r>
                      <a:r>
                        <a:rPr lang="ru-RU" sz="1100" spc="95" dirty="0"/>
                        <a:t> </a:t>
                      </a:r>
                      <a:r>
                        <a:rPr lang="ru-RU" sz="1100" dirty="0"/>
                        <a:t>принципов</a:t>
                      </a:r>
                      <a:r>
                        <a:rPr lang="ru-RU" sz="1100" spc="105" dirty="0"/>
                        <a:t> </a:t>
                      </a:r>
                      <a:r>
                        <a:rPr lang="ru-RU" sz="1100" dirty="0"/>
                        <a:t>Программы,</a:t>
                      </a:r>
                      <a:r>
                        <a:rPr lang="ru-RU" sz="1100" spc="90" dirty="0"/>
                        <a:t> </a:t>
                      </a:r>
                      <a:r>
                        <a:rPr lang="ru-RU" sz="1100" dirty="0"/>
                        <a:t>возрастной</a:t>
                      </a:r>
                      <a:r>
                        <a:rPr lang="ru-RU" sz="1100" spc="90" dirty="0"/>
                        <a:t> </a:t>
                      </a:r>
                      <a:r>
                        <a:rPr lang="ru-RU" sz="1100" dirty="0"/>
                        <a:t>и</a:t>
                      </a:r>
                      <a:r>
                        <a:rPr lang="ru-RU" sz="1100" spc="90" dirty="0"/>
                        <a:t> </a:t>
                      </a:r>
                      <a:r>
                        <a:rPr lang="ru-RU" sz="1100" dirty="0" err="1"/>
                        <a:t>гендерной</a:t>
                      </a:r>
                      <a:r>
                        <a:rPr lang="ru-RU" sz="1100" spc="95" dirty="0"/>
                        <a:t> </a:t>
                      </a:r>
                      <a:r>
                        <a:rPr lang="ru-RU" sz="1100" dirty="0"/>
                        <a:t>специфики</a:t>
                      </a:r>
                      <a:r>
                        <a:rPr lang="ru-RU" sz="1100" spc="90" dirty="0"/>
                        <a:t> </a:t>
                      </a:r>
                      <a:r>
                        <a:rPr lang="ru-RU" sz="1100" dirty="0"/>
                        <a:t>для</a:t>
                      </a:r>
                      <a:endParaRPr lang="ru-RU" sz="1050" dirty="0"/>
                    </a:p>
                    <a:p>
                      <a:pPr marL="67945" algn="just">
                        <a:lnSpc>
                          <a:spcPts val="132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/>
                        <a:t>реализации</a:t>
                      </a:r>
                      <a:r>
                        <a:rPr lang="ru-RU" sz="1100" spc="-20" dirty="0"/>
                        <a:t> </a:t>
                      </a:r>
                      <a:r>
                        <a:rPr lang="ru-RU" sz="1100" dirty="0"/>
                        <a:t>образовательной</a:t>
                      </a:r>
                      <a:r>
                        <a:rPr lang="ru-RU" sz="1100" spc="-25" dirty="0"/>
                        <a:t> </a:t>
                      </a:r>
                      <a:r>
                        <a:rPr lang="ru-RU" sz="1100" dirty="0"/>
                        <a:t>программы.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67945">
                        <a:lnSpc>
                          <a:spcPts val="1205"/>
                        </a:lnSpc>
                        <a:spcAft>
                          <a:spcPts val="0"/>
                        </a:spcAft>
                      </a:pPr>
                      <a:r>
                        <a:rPr lang="ru-RU" sz="1050"/>
                        <a:t>п.31.4.</a:t>
                      </a:r>
                      <a:r>
                        <a:rPr lang="ru-RU" sz="1050" spc="-10"/>
                        <a:t> </a:t>
                      </a:r>
                      <a:r>
                        <a:rPr lang="ru-RU" sz="1050"/>
                        <a:t>ФОП</a:t>
                      </a:r>
                      <a:r>
                        <a:rPr lang="ru-RU" sz="1050" spc="-5"/>
                        <a:t> </a:t>
                      </a:r>
                      <a:r>
                        <a:rPr lang="ru-RU" sz="1050"/>
                        <a:t>ДО</a:t>
                      </a:r>
                    </a:p>
                    <a:p>
                      <a:pPr marL="67945">
                        <a:lnSpc>
                          <a:spcPts val="1280"/>
                        </a:lnSpc>
                        <a:spcAft>
                          <a:spcPts val="0"/>
                        </a:spcAft>
                        <a:tabLst>
                          <a:tab pos="638810" algn="l"/>
                          <a:tab pos="1126490" algn="l"/>
                        </a:tabLst>
                      </a:pPr>
                      <a:r>
                        <a:rPr lang="ru-RU" sz="1100"/>
                        <a:t>РППС	ДОО	создается</a:t>
                      </a:r>
                      <a:endParaRPr lang="ru-RU" sz="1050"/>
                    </a:p>
                    <a:p>
                      <a:pPr marL="67945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единое</a:t>
                      </a:r>
                      <a:r>
                        <a:rPr lang="ru-RU" sz="1100" spc="-10"/>
                        <a:t> </a:t>
                      </a:r>
                      <a:r>
                        <a:rPr lang="ru-RU" sz="1100"/>
                        <a:t>пространство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05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Все</a:t>
                      </a:r>
                      <a:r>
                        <a:rPr lang="ru-RU" sz="1100" spc="30" dirty="0"/>
                        <a:t> </a:t>
                      </a:r>
                      <a:r>
                        <a:rPr lang="ru-RU" sz="1100" dirty="0"/>
                        <a:t>компоненты</a:t>
                      </a:r>
                      <a:r>
                        <a:rPr lang="ru-RU" sz="1100" spc="30" dirty="0"/>
                        <a:t> </a:t>
                      </a:r>
                      <a:r>
                        <a:rPr lang="ru-RU" sz="1100" dirty="0"/>
                        <a:t>которого,</a:t>
                      </a:r>
                      <a:r>
                        <a:rPr lang="ru-RU" sz="1100" spc="25" dirty="0"/>
                        <a:t> </a:t>
                      </a:r>
                      <a:r>
                        <a:rPr lang="ru-RU" sz="1100" dirty="0"/>
                        <a:t>как</a:t>
                      </a:r>
                      <a:r>
                        <a:rPr lang="ru-RU" sz="1100" spc="30" dirty="0"/>
                        <a:t> </a:t>
                      </a:r>
                      <a:r>
                        <a:rPr lang="ru-RU" sz="1100" dirty="0"/>
                        <a:t>в</a:t>
                      </a:r>
                      <a:r>
                        <a:rPr lang="ru-RU" sz="1100" spc="25" dirty="0"/>
                        <a:t> </a:t>
                      </a:r>
                      <a:r>
                        <a:rPr lang="ru-RU" sz="1100" dirty="0"/>
                        <a:t>помещении,</a:t>
                      </a:r>
                      <a:r>
                        <a:rPr lang="ru-RU" sz="1100" spc="25" dirty="0"/>
                        <a:t> </a:t>
                      </a:r>
                      <a:r>
                        <a:rPr lang="ru-RU" sz="1100" dirty="0"/>
                        <a:t>так</a:t>
                      </a:r>
                      <a:r>
                        <a:rPr lang="ru-RU" sz="1100" spc="30" dirty="0"/>
                        <a:t> </a:t>
                      </a:r>
                      <a:r>
                        <a:rPr lang="ru-RU" sz="1100" dirty="0"/>
                        <a:t>и</a:t>
                      </a:r>
                      <a:r>
                        <a:rPr lang="ru-RU" sz="1100" spc="30" dirty="0"/>
                        <a:t> </a:t>
                      </a:r>
                      <a:r>
                        <a:rPr lang="ru-RU" sz="1100" dirty="0"/>
                        <a:t>вне</a:t>
                      </a:r>
                      <a:endParaRPr lang="ru-RU" sz="1050" dirty="0"/>
                    </a:p>
                    <a:p>
                      <a:pPr marL="67310">
                        <a:lnSpc>
                          <a:spcPts val="1245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1413510" algn="l"/>
                          <a:tab pos="1981200" algn="l"/>
                          <a:tab pos="2506980" algn="l"/>
                          <a:tab pos="2811145" algn="l"/>
                        </a:tabLst>
                      </a:pPr>
                      <a:r>
                        <a:rPr lang="ru-RU" sz="1100" dirty="0"/>
                        <a:t>его,	согласуются	между	собой	по	содержанию,</a:t>
                      </a:r>
                      <a:endParaRPr lang="ru-RU" sz="1050" dirty="0"/>
                    </a:p>
                    <a:p>
                      <a:pPr marL="67310">
                        <a:lnSpc>
                          <a:spcPts val="132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/>
                        <a:t>масштабу,</a:t>
                      </a:r>
                      <a:r>
                        <a:rPr lang="ru-RU" sz="1100" spc="-5" dirty="0"/>
                        <a:t> </a:t>
                      </a:r>
                      <a:r>
                        <a:rPr lang="ru-RU" sz="1100" dirty="0"/>
                        <a:t>художественному</a:t>
                      </a:r>
                      <a:r>
                        <a:rPr lang="ru-RU" sz="1100" spc="-30" dirty="0"/>
                        <a:t> </a:t>
                      </a:r>
                      <a:r>
                        <a:rPr lang="ru-RU" sz="1100" dirty="0"/>
                        <a:t>решению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67945">
                        <a:lnSpc>
                          <a:spcPts val="1220"/>
                        </a:lnSpc>
                        <a:spcAft>
                          <a:spcPts val="0"/>
                        </a:spcAft>
                      </a:pPr>
                      <a:r>
                        <a:rPr lang="ru-RU" sz="1050"/>
                        <a:t>п.31.5.</a:t>
                      </a:r>
                      <a:r>
                        <a:rPr lang="ru-RU" sz="1050" spc="-10"/>
                        <a:t> </a:t>
                      </a:r>
                      <a:r>
                        <a:rPr lang="ru-RU" sz="1050"/>
                        <a:t>ФОП</a:t>
                      </a:r>
                      <a:r>
                        <a:rPr lang="ru-RU" sz="1050" spc="-5"/>
                        <a:t> </a:t>
                      </a:r>
                      <a:r>
                        <a:rPr lang="ru-RU" sz="1050"/>
                        <a:t>ДО</a:t>
                      </a:r>
                    </a:p>
                    <a:p>
                      <a:pPr marL="67945" marR="62865">
                        <a:spcAft>
                          <a:spcPts val="0"/>
                        </a:spcAft>
                        <a:tabLst>
                          <a:tab pos="499110" algn="l"/>
                          <a:tab pos="1722120" algn="l"/>
                        </a:tabLst>
                      </a:pPr>
                      <a:r>
                        <a:rPr lang="ru-RU" sz="1100"/>
                        <a:t>При	проектировании	</a:t>
                      </a:r>
                      <a:r>
                        <a:rPr lang="ru-RU" sz="1100" spc="-5"/>
                        <a:t>РППС</a:t>
                      </a:r>
                      <a:r>
                        <a:rPr lang="ru-RU" sz="1100" spc="-285"/>
                        <a:t> </a:t>
                      </a:r>
                      <a:r>
                        <a:rPr lang="ru-RU" sz="1100"/>
                        <a:t>ДОО</a:t>
                      </a:r>
                      <a:r>
                        <a:rPr lang="ru-RU" sz="1100" spc="15"/>
                        <a:t> </a:t>
                      </a:r>
                      <a:r>
                        <a:rPr lang="ru-RU" sz="1100"/>
                        <a:t>учитывает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 marR="60960" lvl="0" indent="-342900" algn="just">
                        <a:spcAft>
                          <a:spcPts val="0"/>
                        </a:spcAft>
                        <a:buSzPts val="1200"/>
                        <a:buFont typeface="Wingdings"/>
                        <a:buChar char=""/>
                        <a:tabLst>
                          <a:tab pos="295910" algn="l"/>
                          <a:tab pos="2403475" algn="l"/>
                          <a:tab pos="2987040" algn="l"/>
                        </a:tabLst>
                      </a:pPr>
                      <a:r>
                        <a:rPr lang="ru-RU" sz="1100" dirty="0"/>
                        <a:t>Местные этнопсихологические, </a:t>
                      </a:r>
                      <a:r>
                        <a:rPr lang="ru-RU" sz="1100" dirty="0" err="1"/>
                        <a:t>социокультурные</a:t>
                      </a:r>
                      <a:r>
                        <a:rPr lang="ru-RU" sz="1100" dirty="0"/>
                        <a:t>,</a:t>
                      </a:r>
                      <a:r>
                        <a:rPr lang="ru-RU" sz="1100" spc="5" dirty="0"/>
                        <a:t> </a:t>
                      </a:r>
                      <a:r>
                        <a:rPr lang="ru-RU" sz="1100" dirty="0"/>
                        <a:t>культурно-исторические	и	</a:t>
                      </a:r>
                      <a:r>
                        <a:rPr lang="ru-RU" sz="1100" spc="-5" dirty="0" err="1"/>
                        <a:t>природно</a:t>
                      </a:r>
                      <a:r>
                        <a:rPr lang="ru-RU" sz="1100" spc="-5" dirty="0"/>
                        <a:t>-</a:t>
                      </a:r>
                      <a:r>
                        <a:rPr lang="ru-RU" sz="1100" spc="-290" dirty="0"/>
                        <a:t> </a:t>
                      </a:r>
                      <a:r>
                        <a:rPr lang="ru-RU" sz="1100" dirty="0"/>
                        <a:t>климатические</a:t>
                      </a:r>
                      <a:r>
                        <a:rPr lang="ru-RU" sz="1100" spc="-25" dirty="0"/>
                        <a:t> </a:t>
                      </a:r>
                      <a:r>
                        <a:rPr lang="ru-RU" sz="1100" dirty="0"/>
                        <a:t>условия,</a:t>
                      </a:r>
                      <a:r>
                        <a:rPr lang="ru-RU" sz="1100" spc="-35" dirty="0"/>
                        <a:t> </a:t>
                      </a:r>
                      <a:r>
                        <a:rPr lang="ru-RU" sz="1100" dirty="0"/>
                        <a:t>в</a:t>
                      </a:r>
                      <a:r>
                        <a:rPr lang="ru-RU" sz="1100" spc="-30" dirty="0"/>
                        <a:t> </a:t>
                      </a:r>
                      <a:r>
                        <a:rPr lang="ru-RU" sz="1100" dirty="0"/>
                        <a:t>которых</a:t>
                      </a:r>
                      <a:r>
                        <a:rPr lang="ru-RU" sz="1100" spc="-25" dirty="0"/>
                        <a:t> </a:t>
                      </a:r>
                      <a:r>
                        <a:rPr lang="ru-RU" sz="1100" dirty="0"/>
                        <a:t>находится</a:t>
                      </a:r>
                      <a:r>
                        <a:rPr lang="ru-RU" sz="1100" spc="-30" dirty="0"/>
                        <a:t> </a:t>
                      </a:r>
                      <a:r>
                        <a:rPr lang="ru-RU" sz="1100" dirty="0"/>
                        <a:t>ДОО;</a:t>
                      </a:r>
                      <a:endParaRPr lang="ru-RU" sz="1050" dirty="0"/>
                    </a:p>
                    <a:p>
                      <a:pPr marL="342900" marR="66675" lvl="0" indent="-342900" algn="just">
                        <a:spcAft>
                          <a:spcPts val="0"/>
                        </a:spcAft>
                        <a:buSzPts val="1200"/>
                        <a:buFont typeface="Wingdings"/>
                        <a:buChar char=""/>
                        <a:tabLst>
                          <a:tab pos="295910" algn="l"/>
                        </a:tabLst>
                      </a:pPr>
                      <a:r>
                        <a:rPr lang="ru-RU" sz="1100" dirty="0"/>
                        <a:t>возраст, уровень развития детей и особенности их</a:t>
                      </a:r>
                      <a:r>
                        <a:rPr lang="ru-RU" sz="1100" spc="5" dirty="0"/>
                        <a:t> </a:t>
                      </a:r>
                      <a:r>
                        <a:rPr lang="ru-RU" sz="1100" dirty="0"/>
                        <a:t>деятельности,</a:t>
                      </a:r>
                      <a:r>
                        <a:rPr lang="ru-RU" sz="1100" spc="-5" dirty="0"/>
                        <a:t> </a:t>
                      </a:r>
                      <a:r>
                        <a:rPr lang="ru-RU" sz="1100" dirty="0"/>
                        <a:t>содержание</a:t>
                      </a:r>
                      <a:r>
                        <a:rPr lang="ru-RU" sz="1100" spc="-5" dirty="0"/>
                        <a:t> </a:t>
                      </a:r>
                      <a:r>
                        <a:rPr lang="ru-RU" sz="1100" dirty="0"/>
                        <a:t>образования;</a:t>
                      </a:r>
                      <a:endParaRPr lang="ru-RU" sz="1050" dirty="0"/>
                    </a:p>
                    <a:p>
                      <a:pPr marL="342900" marR="65405" lvl="0" indent="-342900" algn="just">
                        <a:spcAft>
                          <a:spcPts val="0"/>
                        </a:spcAft>
                        <a:buSzPts val="1200"/>
                        <a:buFont typeface="Wingdings"/>
                        <a:buChar char=""/>
                        <a:tabLst>
                          <a:tab pos="295910" algn="l"/>
                        </a:tabLst>
                      </a:pPr>
                      <a:r>
                        <a:rPr lang="ru-RU" sz="1100" dirty="0"/>
                        <a:t>задачи</a:t>
                      </a:r>
                      <a:r>
                        <a:rPr lang="ru-RU" sz="1100" spc="5" dirty="0"/>
                        <a:t> </a:t>
                      </a:r>
                      <a:r>
                        <a:rPr lang="ru-RU" sz="1100" dirty="0"/>
                        <a:t>образовательной</a:t>
                      </a:r>
                      <a:r>
                        <a:rPr lang="ru-RU" sz="1100" spc="5" dirty="0"/>
                        <a:t> </a:t>
                      </a:r>
                      <a:r>
                        <a:rPr lang="ru-RU" sz="1100" dirty="0"/>
                        <a:t>программы</a:t>
                      </a:r>
                      <a:r>
                        <a:rPr lang="ru-RU" sz="1100" spc="5" dirty="0"/>
                        <a:t> </a:t>
                      </a:r>
                      <a:r>
                        <a:rPr lang="ru-RU" sz="1100" dirty="0"/>
                        <a:t>для</a:t>
                      </a:r>
                      <a:r>
                        <a:rPr lang="ru-RU" sz="1100" spc="5" dirty="0"/>
                        <a:t> </a:t>
                      </a:r>
                      <a:r>
                        <a:rPr lang="ru-RU" sz="1100" dirty="0"/>
                        <a:t>разных</a:t>
                      </a:r>
                      <a:r>
                        <a:rPr lang="ru-RU" sz="1100" spc="5" dirty="0"/>
                        <a:t> </a:t>
                      </a:r>
                      <a:r>
                        <a:rPr lang="ru-RU" sz="1100" dirty="0"/>
                        <a:t>возрастных групп;</a:t>
                      </a:r>
                      <a:endParaRPr lang="ru-RU" sz="1050" dirty="0"/>
                    </a:p>
                    <a:p>
                      <a:pPr marL="342900" marR="62865" lvl="0" indent="-342900" algn="just">
                        <a:lnSpc>
                          <a:spcPts val="1350"/>
                        </a:lnSpc>
                        <a:spcAft>
                          <a:spcPts val="0"/>
                        </a:spcAft>
                        <a:buSzPts val="1200"/>
                        <a:buFont typeface="Wingdings"/>
                        <a:buChar char=""/>
                        <a:tabLst>
                          <a:tab pos="295910" algn="l"/>
                        </a:tabLst>
                      </a:pPr>
                      <a:r>
                        <a:rPr lang="ru-RU" sz="1100" dirty="0"/>
                        <a:t>возможности</a:t>
                      </a:r>
                      <a:r>
                        <a:rPr lang="ru-RU" sz="1100" spc="5" dirty="0"/>
                        <a:t> </a:t>
                      </a:r>
                      <a:r>
                        <a:rPr lang="ru-RU" sz="1100" dirty="0"/>
                        <a:t>и</a:t>
                      </a:r>
                      <a:r>
                        <a:rPr lang="ru-RU" sz="1100" spc="5" dirty="0"/>
                        <a:t> </a:t>
                      </a:r>
                      <a:r>
                        <a:rPr lang="ru-RU" sz="1100" dirty="0"/>
                        <a:t>потребности</a:t>
                      </a:r>
                      <a:r>
                        <a:rPr lang="ru-RU" sz="1100" spc="5" dirty="0"/>
                        <a:t> </a:t>
                      </a:r>
                      <a:r>
                        <a:rPr lang="ru-RU" sz="1100" dirty="0"/>
                        <a:t>участников</a:t>
                      </a:r>
                      <a:r>
                        <a:rPr lang="ru-RU" sz="1100" spc="5" dirty="0"/>
                        <a:t> </a:t>
                      </a:r>
                      <a:r>
                        <a:rPr lang="ru-RU" sz="1100" dirty="0"/>
                        <a:t>образовательной деятельности (детей и их семей,</a:t>
                      </a:r>
                      <a:r>
                        <a:rPr lang="ru-RU" sz="1100" spc="5" dirty="0"/>
                        <a:t> </a:t>
                      </a:r>
                      <a:r>
                        <a:rPr lang="ru-RU" sz="1100" dirty="0"/>
                        <a:t>педагогов и других сотрудников ДОО, участников</a:t>
                      </a:r>
                      <a:r>
                        <a:rPr lang="ru-RU" sz="1100" spc="5" dirty="0"/>
                        <a:t> </a:t>
                      </a:r>
                      <a:r>
                        <a:rPr lang="ru-RU" sz="1100" dirty="0"/>
                        <a:t>сетевого</a:t>
                      </a:r>
                      <a:r>
                        <a:rPr lang="ru-RU" sz="1100" spc="5" dirty="0"/>
                        <a:t> </a:t>
                      </a:r>
                      <a:r>
                        <a:rPr lang="ru-RU" sz="1100" dirty="0"/>
                        <a:t>взаимодействия</a:t>
                      </a:r>
                      <a:r>
                        <a:rPr lang="ru-RU" sz="1100" spc="5" dirty="0"/>
                        <a:t> </a:t>
                      </a:r>
                      <a:r>
                        <a:rPr lang="ru-RU" sz="1100" dirty="0"/>
                        <a:t>и</a:t>
                      </a:r>
                      <a:r>
                        <a:rPr lang="ru-RU" sz="1100" spc="5" dirty="0"/>
                        <a:t> </a:t>
                      </a:r>
                      <a:r>
                        <a:rPr lang="ru-RU" sz="1100" dirty="0"/>
                        <a:t>других</a:t>
                      </a:r>
                      <a:r>
                        <a:rPr lang="ru-RU" sz="1100" spc="5" dirty="0"/>
                        <a:t> </a:t>
                      </a:r>
                      <a:r>
                        <a:rPr lang="ru-RU" sz="1100" dirty="0"/>
                        <a:t>участников</a:t>
                      </a:r>
                      <a:r>
                        <a:rPr lang="ru-RU" sz="1100" spc="5" dirty="0"/>
                        <a:t> </a:t>
                      </a:r>
                      <a:r>
                        <a:rPr lang="ru-RU" sz="1100" dirty="0"/>
                        <a:t>образовательной</a:t>
                      </a:r>
                      <a:r>
                        <a:rPr lang="ru-RU" sz="1100" spc="-5" dirty="0"/>
                        <a:t> </a:t>
                      </a:r>
                      <a:r>
                        <a:rPr lang="ru-RU" sz="1100" dirty="0"/>
                        <a:t>деятельности)</a:t>
                      </a:r>
                      <a:endParaRPr lang="ru-RU" sz="1050" dirty="0">
                        <a:latin typeface="Times New Roman"/>
                        <a:ea typeface="Wingdings"/>
                        <a:cs typeface="Wingdings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507288" cy="497210"/>
          </a:xfrm>
        </p:spPr>
        <p:txBody>
          <a:bodyPr>
            <a:noAutofit/>
          </a:bodyPr>
          <a:lstStyle/>
          <a:p>
            <a:pPr lvl="1" algn="ctr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b="1" i="1" dirty="0"/>
              <a:t>Особенности	организации	развивающей	предметно- пространственной среды</a:t>
            </a:r>
            <a:br>
              <a:rPr lang="ru-RU" b="1" i="1" dirty="0"/>
            </a:br>
            <a:r>
              <a:rPr lang="ru-RU" b="1" i="1" dirty="0"/>
              <a:t/>
            </a:r>
            <a:br>
              <a:rPr lang="ru-RU" b="1" i="1" dirty="0"/>
            </a:b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0" y="548680"/>
          <a:ext cx="9144000" cy="3967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572000"/>
                <a:gridCol w="4572000"/>
              </a:tblGrid>
              <a:tr h="370840">
                <a:tc>
                  <a:txBody>
                    <a:bodyPr/>
                    <a:lstStyle/>
                    <a:p>
                      <a:pPr marL="67945" algn="just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п.31.6.</a:t>
                      </a:r>
                      <a:r>
                        <a:rPr lang="ru-RU" sz="1100" spc="-10" dirty="0"/>
                        <a:t> </a:t>
                      </a:r>
                      <a:r>
                        <a:rPr lang="ru-RU" sz="1100" dirty="0"/>
                        <a:t>ФОП</a:t>
                      </a:r>
                      <a:r>
                        <a:rPr lang="ru-RU" sz="1100" spc="-5" dirty="0"/>
                        <a:t> </a:t>
                      </a:r>
                      <a:r>
                        <a:rPr lang="ru-RU" sz="1100" dirty="0"/>
                        <a:t>ДО</a:t>
                      </a:r>
                    </a:p>
                    <a:p>
                      <a:pPr marL="67945" marR="61595" algn="just">
                        <a:spcAft>
                          <a:spcPts val="0"/>
                        </a:spcAft>
                        <a:tabLst>
                          <a:tab pos="979170" algn="l"/>
                          <a:tab pos="1805940" algn="l"/>
                        </a:tabLst>
                      </a:pPr>
                      <a:r>
                        <a:rPr lang="ru-RU" sz="1200" dirty="0"/>
                        <a:t>С</a:t>
                      </a:r>
                      <a:r>
                        <a:rPr lang="ru-RU" sz="1200" spc="5" dirty="0"/>
                        <a:t> </a:t>
                      </a:r>
                      <a:r>
                        <a:rPr lang="ru-RU" sz="1200" dirty="0"/>
                        <a:t>учетом</a:t>
                      </a:r>
                      <a:r>
                        <a:rPr lang="ru-RU" sz="1200" spc="5" dirty="0"/>
                        <a:t> </a:t>
                      </a:r>
                      <a:r>
                        <a:rPr lang="ru-RU" sz="1200" dirty="0"/>
                        <a:t>возможности</a:t>
                      </a:r>
                      <a:r>
                        <a:rPr lang="ru-RU" sz="1200" spc="-285" dirty="0"/>
                        <a:t> </a:t>
                      </a:r>
                      <a:r>
                        <a:rPr lang="ru-RU" sz="1200" dirty="0"/>
                        <a:t>реализации</a:t>
                      </a:r>
                      <a:r>
                        <a:rPr lang="ru-RU" sz="1200" spc="5" dirty="0"/>
                        <a:t> </a:t>
                      </a:r>
                      <a:r>
                        <a:rPr lang="ru-RU" sz="1200" dirty="0"/>
                        <a:t>образовательной</a:t>
                      </a:r>
                      <a:r>
                        <a:rPr lang="ru-RU" sz="1200" spc="5" dirty="0"/>
                        <a:t> </a:t>
                      </a:r>
                      <a:r>
                        <a:rPr lang="ru-RU" sz="1200" dirty="0"/>
                        <a:t>программы</a:t>
                      </a:r>
                      <a:r>
                        <a:rPr lang="ru-RU" sz="1200" spc="5" dirty="0"/>
                        <a:t> </a:t>
                      </a:r>
                      <a:r>
                        <a:rPr lang="ru-RU" sz="1200" dirty="0"/>
                        <a:t>ДОО</a:t>
                      </a:r>
                      <a:r>
                        <a:rPr lang="ru-RU" sz="1200" spc="5" dirty="0"/>
                        <a:t> </a:t>
                      </a:r>
                      <a:r>
                        <a:rPr lang="ru-RU" sz="1200" dirty="0"/>
                        <a:t>в</a:t>
                      </a:r>
                      <a:r>
                        <a:rPr lang="ru-RU" sz="1200" spc="5" dirty="0"/>
                        <a:t> </a:t>
                      </a:r>
                      <a:r>
                        <a:rPr lang="ru-RU" sz="1200" dirty="0"/>
                        <a:t>различных</a:t>
                      </a:r>
                      <a:r>
                        <a:rPr lang="ru-RU" sz="1200" spc="-285" dirty="0"/>
                        <a:t> </a:t>
                      </a:r>
                      <a:r>
                        <a:rPr lang="ru-RU" sz="1200" dirty="0"/>
                        <a:t>организационных</a:t>
                      </a:r>
                      <a:r>
                        <a:rPr lang="ru-RU" sz="1200" spc="5" dirty="0"/>
                        <a:t> </a:t>
                      </a:r>
                      <a:r>
                        <a:rPr lang="ru-RU" sz="1200" dirty="0"/>
                        <a:t>моделях</a:t>
                      </a:r>
                      <a:r>
                        <a:rPr lang="ru-RU" sz="1200" spc="5" dirty="0"/>
                        <a:t> </a:t>
                      </a:r>
                      <a:r>
                        <a:rPr lang="ru-RU" sz="1200" dirty="0"/>
                        <a:t>и</a:t>
                      </a:r>
                      <a:r>
                        <a:rPr lang="ru-RU" sz="1200" spc="5" dirty="0"/>
                        <a:t> </a:t>
                      </a:r>
                      <a:r>
                        <a:rPr lang="ru-RU" sz="1200" dirty="0"/>
                        <a:t>формах	РППС	</a:t>
                      </a:r>
                      <a:r>
                        <a:rPr lang="ru-RU" sz="1200" spc="-10" dirty="0"/>
                        <a:t>ДОО</a:t>
                      </a:r>
                      <a:r>
                        <a:rPr lang="ru-RU" sz="1200" spc="-290" dirty="0"/>
                        <a:t> </a:t>
                      </a:r>
                      <a:r>
                        <a:rPr lang="ru-RU" sz="1200" dirty="0"/>
                        <a:t>соответствует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310"/>
                        </a:lnSpc>
                        <a:spcAft>
                          <a:spcPts val="0"/>
                        </a:spcAft>
                        <a:buSzPts val="1200"/>
                        <a:buFont typeface="Wingdings"/>
                        <a:buChar char=""/>
                        <a:tabLst>
                          <a:tab pos="295910" algn="l"/>
                        </a:tabLst>
                      </a:pPr>
                      <a:r>
                        <a:rPr lang="ru-RU" sz="1200" dirty="0"/>
                        <a:t>требованиям</a:t>
                      </a:r>
                      <a:r>
                        <a:rPr lang="ru-RU" sz="1200" spc="-20" dirty="0"/>
                        <a:t> </a:t>
                      </a:r>
                      <a:r>
                        <a:rPr lang="ru-RU" sz="1200" dirty="0"/>
                        <a:t>ФГОС</a:t>
                      </a:r>
                      <a:r>
                        <a:rPr lang="ru-RU" sz="1200" spc="-15" dirty="0"/>
                        <a:t> </a:t>
                      </a:r>
                      <a:r>
                        <a:rPr lang="ru-RU" sz="1200" dirty="0"/>
                        <a:t>ДО;</a:t>
                      </a:r>
                      <a:endParaRPr lang="ru-RU" sz="1100" dirty="0"/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200"/>
                        <a:buFont typeface="Wingdings"/>
                        <a:buChar char=""/>
                        <a:tabLst>
                          <a:tab pos="295910" algn="l"/>
                        </a:tabLst>
                      </a:pPr>
                      <a:r>
                        <a:rPr lang="ru-RU" sz="1200" dirty="0"/>
                        <a:t>образовательной</a:t>
                      </a:r>
                      <a:r>
                        <a:rPr lang="ru-RU" sz="1200" spc="-20" dirty="0"/>
                        <a:t> </a:t>
                      </a:r>
                      <a:r>
                        <a:rPr lang="ru-RU" sz="1200" dirty="0"/>
                        <a:t>программе</a:t>
                      </a:r>
                      <a:r>
                        <a:rPr lang="ru-RU" sz="1200" spc="-15" dirty="0"/>
                        <a:t> </a:t>
                      </a:r>
                      <a:r>
                        <a:rPr lang="ru-RU" sz="1200" dirty="0"/>
                        <a:t>ДОО;</a:t>
                      </a:r>
                      <a:endParaRPr lang="ru-RU" sz="1100" dirty="0"/>
                    </a:p>
                    <a:p>
                      <a:pPr marL="342900" marR="60960" lvl="0" indent="-342900">
                        <a:spcAft>
                          <a:spcPts val="0"/>
                        </a:spcAft>
                        <a:buSzPts val="1200"/>
                        <a:buFont typeface="Wingdings"/>
                        <a:buChar char=""/>
                        <a:tabLst>
                          <a:tab pos="295910" algn="l"/>
                        </a:tabLst>
                      </a:pPr>
                      <a:r>
                        <a:rPr lang="ru-RU" sz="1200" dirty="0"/>
                        <a:t>материально-техническим</a:t>
                      </a:r>
                      <a:r>
                        <a:rPr lang="ru-RU" sz="1200" spc="45" dirty="0"/>
                        <a:t> </a:t>
                      </a:r>
                      <a:r>
                        <a:rPr lang="ru-RU" sz="1200" dirty="0"/>
                        <a:t>и</a:t>
                      </a:r>
                      <a:r>
                        <a:rPr lang="ru-RU" sz="1200" spc="55" dirty="0"/>
                        <a:t> </a:t>
                      </a:r>
                      <a:r>
                        <a:rPr lang="ru-RU" sz="1200" dirty="0"/>
                        <a:t>медико-социальным</a:t>
                      </a:r>
                      <a:r>
                        <a:rPr lang="ru-RU" sz="1200" spc="-285" dirty="0"/>
                        <a:t> </a:t>
                      </a:r>
                      <a:r>
                        <a:rPr lang="ru-RU" sz="1200" dirty="0"/>
                        <a:t>условиям</a:t>
                      </a:r>
                      <a:r>
                        <a:rPr lang="ru-RU" sz="1200" spc="-10" dirty="0"/>
                        <a:t> </a:t>
                      </a:r>
                      <a:r>
                        <a:rPr lang="ru-RU" sz="1200" dirty="0"/>
                        <a:t>пребывания детей в</a:t>
                      </a:r>
                      <a:r>
                        <a:rPr lang="ru-RU" sz="1200" spc="-10" dirty="0"/>
                        <a:t> </a:t>
                      </a:r>
                      <a:r>
                        <a:rPr lang="ru-RU" sz="1200" dirty="0"/>
                        <a:t>ДОО;</a:t>
                      </a:r>
                      <a:endParaRPr lang="ru-RU" sz="1100" dirty="0"/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200"/>
                        <a:buFont typeface="Wingdings"/>
                        <a:buChar char=""/>
                        <a:tabLst>
                          <a:tab pos="295910" algn="l"/>
                        </a:tabLst>
                      </a:pPr>
                      <a:r>
                        <a:rPr lang="ru-RU" sz="1200" dirty="0"/>
                        <a:t>возрастным</a:t>
                      </a:r>
                      <a:r>
                        <a:rPr lang="ru-RU" sz="1200" spc="-25" dirty="0"/>
                        <a:t> </a:t>
                      </a:r>
                      <a:r>
                        <a:rPr lang="ru-RU" sz="1200" dirty="0"/>
                        <a:t>особенностям</a:t>
                      </a:r>
                      <a:r>
                        <a:rPr lang="ru-RU" sz="1200" spc="-10" dirty="0"/>
                        <a:t> </a:t>
                      </a:r>
                      <a:r>
                        <a:rPr lang="ru-RU" sz="1200" dirty="0"/>
                        <a:t>детей;</a:t>
                      </a:r>
                      <a:endParaRPr lang="ru-RU" sz="1100" dirty="0"/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200"/>
                        <a:buFont typeface="Wingdings"/>
                        <a:buChar char=""/>
                        <a:tabLst>
                          <a:tab pos="295910" algn="l"/>
                        </a:tabLst>
                      </a:pPr>
                      <a:r>
                        <a:rPr lang="ru-RU" sz="1200" spc="-5" dirty="0"/>
                        <a:t>воспитывающему</a:t>
                      </a:r>
                      <a:r>
                        <a:rPr lang="ru-RU" sz="1200" spc="-85" dirty="0"/>
                        <a:t> </a:t>
                      </a:r>
                      <a:r>
                        <a:rPr lang="ru-RU" sz="1200" dirty="0"/>
                        <a:t>характеру</a:t>
                      </a:r>
                      <a:r>
                        <a:rPr lang="ru-RU" sz="1200" spc="-70" dirty="0"/>
                        <a:t> </a:t>
                      </a:r>
                      <a:r>
                        <a:rPr lang="ru-RU" sz="1200" dirty="0"/>
                        <a:t>обучения</a:t>
                      </a:r>
                      <a:r>
                        <a:rPr lang="ru-RU" sz="1200" spc="-55" dirty="0"/>
                        <a:t> </a:t>
                      </a:r>
                      <a:r>
                        <a:rPr lang="ru-RU" sz="1200" dirty="0"/>
                        <a:t>детей</a:t>
                      </a:r>
                      <a:r>
                        <a:rPr lang="ru-RU" sz="1200" spc="-55" dirty="0"/>
                        <a:t> </a:t>
                      </a:r>
                      <a:r>
                        <a:rPr lang="ru-RU" sz="1200" dirty="0"/>
                        <a:t>в</a:t>
                      </a:r>
                      <a:r>
                        <a:rPr lang="ru-RU" sz="1200" spc="-50" dirty="0"/>
                        <a:t> </a:t>
                      </a:r>
                      <a:r>
                        <a:rPr lang="ru-RU" sz="1200" dirty="0"/>
                        <a:t>ДОО;</a:t>
                      </a:r>
                      <a:endParaRPr lang="ru-RU" sz="1100" dirty="0"/>
                    </a:p>
                    <a:p>
                      <a:pPr marL="342900" lvl="0" indent="-342900">
                        <a:lnSpc>
                          <a:spcPts val="1345"/>
                        </a:lnSpc>
                        <a:spcAft>
                          <a:spcPts val="0"/>
                        </a:spcAft>
                        <a:buSzPts val="1200"/>
                        <a:buFont typeface="Wingdings"/>
                        <a:buChar char=""/>
                        <a:tabLst>
                          <a:tab pos="295910" algn="l"/>
                        </a:tabLst>
                      </a:pPr>
                      <a:r>
                        <a:rPr lang="ru-RU" sz="1200" dirty="0"/>
                        <a:t>требованиям</a:t>
                      </a:r>
                      <a:r>
                        <a:rPr lang="ru-RU" sz="1200" spc="-20" dirty="0"/>
                        <a:t> </a:t>
                      </a:r>
                      <a:r>
                        <a:rPr lang="ru-RU" sz="1200" dirty="0"/>
                        <a:t>безопасности</a:t>
                      </a:r>
                      <a:r>
                        <a:rPr lang="ru-RU" sz="1200" spc="-5" dirty="0"/>
                        <a:t> </a:t>
                      </a:r>
                      <a:r>
                        <a:rPr lang="ru-RU" sz="1200" dirty="0"/>
                        <a:t>и</a:t>
                      </a:r>
                      <a:r>
                        <a:rPr lang="ru-RU" sz="1200" spc="-10" dirty="0"/>
                        <a:t> </a:t>
                      </a:r>
                      <a:r>
                        <a:rPr lang="ru-RU" sz="1200" dirty="0"/>
                        <a:t>надежности</a:t>
                      </a:r>
                      <a:endParaRPr lang="ru-RU" sz="1100" dirty="0">
                        <a:latin typeface="Times New Roman"/>
                        <a:ea typeface="Wingdings"/>
                        <a:cs typeface="Wingdings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67945" algn="just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п.31.8.</a:t>
                      </a:r>
                      <a:r>
                        <a:rPr lang="ru-RU" sz="1100" spc="-10" dirty="0"/>
                        <a:t> </a:t>
                      </a:r>
                      <a:r>
                        <a:rPr lang="ru-RU" sz="1100" dirty="0"/>
                        <a:t>ФОП</a:t>
                      </a:r>
                      <a:r>
                        <a:rPr lang="ru-RU" sz="1100" spc="-5" dirty="0"/>
                        <a:t> </a:t>
                      </a:r>
                      <a:r>
                        <a:rPr lang="ru-RU" sz="1100" dirty="0"/>
                        <a:t>ДО</a:t>
                      </a:r>
                    </a:p>
                    <a:p>
                      <a:pPr marL="67945" marR="61595" algn="just">
                        <a:spcAft>
                          <a:spcPts val="0"/>
                        </a:spcAft>
                        <a:tabLst>
                          <a:tab pos="1388745" algn="l"/>
                        </a:tabLst>
                      </a:pPr>
                      <a:r>
                        <a:rPr lang="ru-RU" sz="1200" dirty="0"/>
                        <a:t>РППС</a:t>
                      </a:r>
                      <a:r>
                        <a:rPr lang="ru-RU" sz="1200" spc="5" dirty="0"/>
                        <a:t> </a:t>
                      </a:r>
                      <a:r>
                        <a:rPr lang="ru-RU" sz="1200" dirty="0"/>
                        <a:t>ДОО</a:t>
                      </a:r>
                      <a:r>
                        <a:rPr lang="ru-RU" sz="1200" spc="5" dirty="0"/>
                        <a:t> </a:t>
                      </a:r>
                      <a:r>
                        <a:rPr lang="ru-RU" sz="1200" dirty="0"/>
                        <a:t>обеспечивает</a:t>
                      </a:r>
                      <a:r>
                        <a:rPr lang="ru-RU" sz="1200" spc="-285" dirty="0"/>
                        <a:t> </a:t>
                      </a:r>
                      <a:r>
                        <a:rPr lang="ru-RU" sz="1200" dirty="0"/>
                        <a:t>возможность	</a:t>
                      </a:r>
                      <a:r>
                        <a:rPr lang="ru-RU" sz="1200" spc="-5" dirty="0"/>
                        <a:t>реализации</a:t>
                      </a:r>
                      <a:r>
                        <a:rPr lang="ru-RU" sz="1200" spc="-290" dirty="0"/>
                        <a:t> </a:t>
                      </a:r>
                      <a:r>
                        <a:rPr lang="ru-RU" sz="1200" dirty="0"/>
                        <a:t>разных видов индивидуальной</a:t>
                      </a:r>
                      <a:r>
                        <a:rPr lang="ru-RU" sz="1200" spc="5" dirty="0"/>
                        <a:t> </a:t>
                      </a:r>
                      <a:r>
                        <a:rPr lang="ru-RU" sz="1200" dirty="0"/>
                        <a:t>и</a:t>
                      </a:r>
                      <a:r>
                        <a:rPr lang="ru-RU" sz="1200" spc="-10" dirty="0"/>
                        <a:t> </a:t>
                      </a:r>
                      <a:r>
                        <a:rPr lang="ru-RU" sz="1200" dirty="0"/>
                        <a:t>коллективной</a:t>
                      </a:r>
                      <a:r>
                        <a:rPr lang="ru-RU" sz="1200" spc="-10" dirty="0"/>
                        <a:t> </a:t>
                      </a:r>
                      <a:r>
                        <a:rPr lang="ru-RU" sz="1200" dirty="0"/>
                        <a:t>деятельности: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 marR="60960" algn="just">
                        <a:spcAft>
                          <a:spcPts val="0"/>
                        </a:spcAft>
                        <a:tabLst>
                          <a:tab pos="1039495" algn="l"/>
                          <a:tab pos="2668905" algn="l"/>
                        </a:tabLst>
                      </a:pPr>
                      <a:r>
                        <a:rPr lang="ru-RU" sz="1200" dirty="0"/>
                        <a:t>игровой,	коммуникативной,	познавательно-</a:t>
                      </a:r>
                      <a:r>
                        <a:rPr lang="ru-RU" sz="1200" spc="-290" dirty="0"/>
                        <a:t> </a:t>
                      </a:r>
                      <a:r>
                        <a:rPr lang="ru-RU" sz="1200" dirty="0"/>
                        <a:t>исследовательской,</a:t>
                      </a:r>
                      <a:r>
                        <a:rPr lang="ru-RU" sz="1200" spc="5" dirty="0"/>
                        <a:t> </a:t>
                      </a:r>
                      <a:r>
                        <a:rPr lang="ru-RU" sz="1200" dirty="0"/>
                        <a:t>двигательной,</a:t>
                      </a:r>
                      <a:r>
                        <a:rPr lang="ru-RU" sz="1200" spc="5" dirty="0"/>
                        <a:t> </a:t>
                      </a:r>
                      <a:r>
                        <a:rPr lang="ru-RU" sz="1200" dirty="0"/>
                        <a:t>продуктивной</a:t>
                      </a:r>
                      <a:r>
                        <a:rPr lang="ru-RU" sz="1200" spc="5" dirty="0"/>
                        <a:t> </a:t>
                      </a:r>
                      <a:r>
                        <a:rPr lang="ru-RU" sz="1200" dirty="0"/>
                        <a:t>и</a:t>
                      </a:r>
                      <a:r>
                        <a:rPr lang="ru-RU" sz="1200" spc="5" dirty="0"/>
                        <a:t> </a:t>
                      </a:r>
                      <a:r>
                        <a:rPr lang="ru-RU" sz="1200" dirty="0"/>
                        <a:t>прочее,</a:t>
                      </a:r>
                      <a:r>
                        <a:rPr lang="ru-RU" sz="1200" spc="5" dirty="0"/>
                        <a:t> </a:t>
                      </a:r>
                      <a:r>
                        <a:rPr lang="ru-RU" sz="1200" dirty="0"/>
                        <a:t>в</a:t>
                      </a:r>
                      <a:r>
                        <a:rPr lang="ru-RU" sz="1200" spc="5" dirty="0"/>
                        <a:t> </a:t>
                      </a:r>
                      <a:r>
                        <a:rPr lang="ru-RU" sz="1200" dirty="0"/>
                        <a:t>соответствии</a:t>
                      </a:r>
                      <a:r>
                        <a:rPr lang="ru-RU" sz="1200" spc="5" dirty="0"/>
                        <a:t> </a:t>
                      </a:r>
                      <a:r>
                        <a:rPr lang="ru-RU" sz="1200" dirty="0"/>
                        <a:t>с</a:t>
                      </a:r>
                      <a:r>
                        <a:rPr lang="ru-RU" sz="1200" spc="5" dirty="0"/>
                        <a:t> </a:t>
                      </a:r>
                      <a:r>
                        <a:rPr lang="ru-RU" sz="1200" dirty="0"/>
                        <a:t>потребностями</a:t>
                      </a:r>
                      <a:r>
                        <a:rPr lang="ru-RU" sz="1200" spc="5" dirty="0"/>
                        <a:t> </a:t>
                      </a:r>
                      <a:r>
                        <a:rPr lang="ru-RU" sz="1200" dirty="0"/>
                        <a:t>каждого</a:t>
                      </a:r>
                      <a:r>
                        <a:rPr lang="ru-RU" sz="1200" spc="-285" dirty="0"/>
                        <a:t> </a:t>
                      </a:r>
                      <a:r>
                        <a:rPr lang="ru-RU" sz="1200" dirty="0"/>
                        <a:t>возрастного</a:t>
                      </a:r>
                      <a:r>
                        <a:rPr lang="ru-RU" sz="1200" spc="165" dirty="0"/>
                        <a:t> </a:t>
                      </a:r>
                      <a:r>
                        <a:rPr lang="ru-RU" sz="1200" dirty="0"/>
                        <a:t>этапа</a:t>
                      </a:r>
                      <a:r>
                        <a:rPr lang="ru-RU" sz="1200" spc="160" dirty="0"/>
                        <a:t> </a:t>
                      </a:r>
                      <a:r>
                        <a:rPr lang="ru-RU" sz="1200" dirty="0"/>
                        <a:t>детей,</a:t>
                      </a:r>
                      <a:r>
                        <a:rPr lang="ru-RU" sz="1200" spc="165" dirty="0"/>
                        <a:t> </a:t>
                      </a:r>
                      <a:r>
                        <a:rPr lang="ru-RU" sz="1200" dirty="0"/>
                        <a:t>охраны</a:t>
                      </a:r>
                      <a:r>
                        <a:rPr lang="ru-RU" sz="1200" spc="165" dirty="0"/>
                        <a:t> </a:t>
                      </a:r>
                      <a:r>
                        <a:rPr lang="ru-RU" sz="1200" dirty="0"/>
                        <a:t>и</a:t>
                      </a:r>
                      <a:r>
                        <a:rPr lang="ru-RU" sz="1200" spc="185" dirty="0"/>
                        <a:t> </a:t>
                      </a:r>
                      <a:r>
                        <a:rPr lang="ru-RU" sz="1200" dirty="0"/>
                        <a:t>укрепления</a:t>
                      </a:r>
                      <a:r>
                        <a:rPr lang="ru-RU" sz="1200" spc="165" dirty="0"/>
                        <a:t> </a:t>
                      </a:r>
                      <a:r>
                        <a:rPr lang="ru-RU" sz="1200" dirty="0"/>
                        <a:t>их</a:t>
                      </a:r>
                      <a:endParaRPr lang="ru-RU" sz="1100" dirty="0"/>
                    </a:p>
                    <a:p>
                      <a:pPr marL="66675" marR="63500" algn="just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здоровья,</a:t>
                      </a:r>
                      <a:r>
                        <a:rPr lang="ru-RU" sz="1200" spc="5" dirty="0"/>
                        <a:t> </a:t>
                      </a:r>
                      <a:r>
                        <a:rPr lang="ru-RU" sz="1200" dirty="0"/>
                        <a:t>возможностями</a:t>
                      </a:r>
                      <a:r>
                        <a:rPr lang="ru-RU" sz="1200" spc="5" dirty="0"/>
                        <a:t> </a:t>
                      </a:r>
                      <a:r>
                        <a:rPr lang="ru-RU" sz="1200" dirty="0"/>
                        <a:t>учета</a:t>
                      </a:r>
                      <a:r>
                        <a:rPr lang="ru-RU" sz="1200" spc="5" dirty="0"/>
                        <a:t> </a:t>
                      </a:r>
                      <a:r>
                        <a:rPr lang="ru-RU" sz="1200" dirty="0"/>
                        <a:t>особенностей</a:t>
                      </a:r>
                      <a:r>
                        <a:rPr lang="ru-RU" sz="1200" spc="5" dirty="0"/>
                        <a:t> </a:t>
                      </a:r>
                      <a:r>
                        <a:rPr lang="ru-RU" sz="1200" dirty="0"/>
                        <a:t>и</a:t>
                      </a:r>
                      <a:r>
                        <a:rPr lang="ru-RU" sz="1200" spc="-285" dirty="0"/>
                        <a:t> </a:t>
                      </a:r>
                      <a:r>
                        <a:rPr lang="ru-RU" sz="1200" dirty="0"/>
                        <a:t>коррекции</a:t>
                      </a:r>
                      <a:r>
                        <a:rPr lang="ru-RU" sz="1200" spc="-5" dirty="0"/>
                        <a:t> </a:t>
                      </a:r>
                      <a:r>
                        <a:rPr lang="ru-RU" sz="1200" dirty="0"/>
                        <a:t>недостатков</a:t>
                      </a:r>
                      <a:r>
                        <a:rPr lang="ru-RU" sz="1200" spc="-15" dirty="0"/>
                        <a:t> </a:t>
                      </a:r>
                      <a:r>
                        <a:rPr lang="ru-RU" sz="1200" dirty="0"/>
                        <a:t>их</a:t>
                      </a:r>
                      <a:r>
                        <a:rPr lang="ru-RU" sz="1200" spc="10" dirty="0"/>
                        <a:t> </a:t>
                      </a:r>
                      <a:r>
                        <a:rPr lang="ru-RU" sz="1200" dirty="0"/>
                        <a:t>развития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67945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п.31.11.</a:t>
                      </a:r>
                      <a:r>
                        <a:rPr lang="ru-RU" sz="1100" spc="-20"/>
                        <a:t> </a:t>
                      </a:r>
                      <a:r>
                        <a:rPr lang="ru-RU" sz="1100"/>
                        <a:t>ФОП</a:t>
                      </a:r>
                      <a:r>
                        <a:rPr lang="ru-RU" sz="1100" spc="-10"/>
                        <a:t> </a:t>
                      </a:r>
                      <a:r>
                        <a:rPr lang="ru-RU" sz="1100"/>
                        <a:t>ДО</a:t>
                      </a:r>
                    </a:p>
                    <a:p>
                      <a:pPr marL="67945">
                        <a:spcAft>
                          <a:spcPts val="0"/>
                        </a:spcAft>
                      </a:pPr>
                      <a:r>
                        <a:rPr lang="ru-RU" sz="1200"/>
                        <a:t>В</a:t>
                      </a:r>
                      <a:r>
                        <a:rPr lang="ru-RU" sz="1200" spc="85"/>
                        <a:t> </a:t>
                      </a:r>
                      <a:r>
                        <a:rPr lang="ru-RU" sz="1200"/>
                        <a:t>ДОО</a:t>
                      </a:r>
                      <a:r>
                        <a:rPr lang="ru-RU" sz="1200" spc="105"/>
                        <a:t> </a:t>
                      </a:r>
                      <a:r>
                        <a:rPr lang="ru-RU" sz="1200"/>
                        <a:t>созданы</a:t>
                      </a:r>
                      <a:r>
                        <a:rPr lang="ru-RU" sz="1200" spc="105"/>
                        <a:t> </a:t>
                      </a:r>
                      <a:r>
                        <a:rPr lang="ru-RU" sz="1200"/>
                        <a:t>условия</a:t>
                      </a:r>
                      <a:r>
                        <a:rPr lang="ru-RU" sz="1200" spc="95"/>
                        <a:t> </a:t>
                      </a:r>
                      <a:r>
                        <a:rPr lang="ru-RU" sz="1200"/>
                        <a:t>для</a:t>
                      </a:r>
                      <a:r>
                        <a:rPr lang="ru-RU" sz="1200" spc="-285"/>
                        <a:t> </a:t>
                      </a:r>
                      <a:r>
                        <a:rPr lang="ru-RU" sz="1200"/>
                        <a:t>информатизации</a:t>
                      </a:r>
                      <a:r>
                        <a:rPr lang="ru-RU" sz="1200" spc="5"/>
                        <a:t> </a:t>
                      </a:r>
                      <a:r>
                        <a:rPr lang="ru-RU" sz="1200"/>
                        <a:t>образовательного</a:t>
                      </a:r>
                      <a:r>
                        <a:rPr lang="ru-RU" sz="1200" spc="-5"/>
                        <a:t> </a:t>
                      </a:r>
                      <a:r>
                        <a:rPr lang="ru-RU" sz="1200"/>
                        <a:t>процесса.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 marR="60960" algn="just">
                        <a:spcAft>
                          <a:spcPts val="0"/>
                        </a:spcAft>
                      </a:pPr>
                      <a:r>
                        <a:rPr lang="ru-RU" sz="1200" dirty="0"/>
                        <a:t>Для этого желательно, чтобы в групповых и прочих</a:t>
                      </a:r>
                      <a:r>
                        <a:rPr lang="ru-RU" sz="1200" spc="5" dirty="0"/>
                        <a:t> </a:t>
                      </a:r>
                      <a:r>
                        <a:rPr lang="ru-RU" sz="1200" dirty="0"/>
                        <a:t>помещениях</a:t>
                      </a:r>
                      <a:r>
                        <a:rPr lang="ru-RU" sz="1200" spc="5" dirty="0"/>
                        <a:t> </a:t>
                      </a:r>
                      <a:r>
                        <a:rPr lang="ru-RU" sz="1200" dirty="0"/>
                        <a:t>ДОО</a:t>
                      </a:r>
                      <a:r>
                        <a:rPr lang="ru-RU" sz="1200" spc="5" dirty="0"/>
                        <a:t> </a:t>
                      </a:r>
                      <a:r>
                        <a:rPr lang="ru-RU" sz="1200" dirty="0"/>
                        <a:t>имелось</a:t>
                      </a:r>
                      <a:r>
                        <a:rPr lang="ru-RU" sz="1200" spc="5" dirty="0"/>
                        <a:t> </a:t>
                      </a:r>
                      <a:r>
                        <a:rPr lang="ru-RU" sz="1200" dirty="0"/>
                        <a:t>оборудование</a:t>
                      </a:r>
                      <a:r>
                        <a:rPr lang="ru-RU" sz="1200" spc="5" dirty="0"/>
                        <a:t> </a:t>
                      </a:r>
                      <a:r>
                        <a:rPr lang="ru-RU" sz="1200" dirty="0"/>
                        <a:t>для</a:t>
                      </a:r>
                      <a:r>
                        <a:rPr lang="ru-RU" sz="1200" spc="-285" dirty="0"/>
                        <a:t> </a:t>
                      </a:r>
                      <a:r>
                        <a:rPr lang="ru-RU" sz="1200" dirty="0"/>
                        <a:t>использования</a:t>
                      </a:r>
                      <a:r>
                        <a:rPr lang="ru-RU" sz="1200" spc="5" dirty="0"/>
                        <a:t> </a:t>
                      </a:r>
                      <a:r>
                        <a:rPr lang="ru-RU" sz="1200" dirty="0"/>
                        <a:t>информационно</a:t>
                      </a:r>
                      <a:r>
                        <a:rPr lang="ru-RU" sz="1200" spc="5" dirty="0"/>
                        <a:t> </a:t>
                      </a:r>
                      <a:r>
                        <a:rPr lang="ru-RU" sz="1200" dirty="0"/>
                        <a:t>коммуникационных</a:t>
                      </a:r>
                      <a:r>
                        <a:rPr lang="ru-RU" sz="1200" spc="5" dirty="0"/>
                        <a:t> </a:t>
                      </a:r>
                      <a:r>
                        <a:rPr lang="ru-RU" sz="1200" dirty="0"/>
                        <a:t>технологий в образовательном процессе. При наличии</a:t>
                      </a:r>
                      <a:r>
                        <a:rPr lang="ru-RU" sz="1200" spc="5" dirty="0"/>
                        <a:t> </a:t>
                      </a:r>
                      <a:r>
                        <a:rPr lang="ru-RU" sz="1200" dirty="0"/>
                        <a:t>условий</a:t>
                      </a:r>
                      <a:r>
                        <a:rPr lang="ru-RU" sz="1200" spc="5" dirty="0"/>
                        <a:t> </a:t>
                      </a:r>
                      <a:r>
                        <a:rPr lang="ru-RU" sz="1200" dirty="0"/>
                        <a:t>может</a:t>
                      </a:r>
                      <a:r>
                        <a:rPr lang="ru-RU" sz="1200" spc="5" dirty="0"/>
                        <a:t> </a:t>
                      </a:r>
                      <a:r>
                        <a:rPr lang="ru-RU" sz="1200" dirty="0"/>
                        <a:t>быть</a:t>
                      </a:r>
                      <a:r>
                        <a:rPr lang="ru-RU" sz="1200" spc="5" dirty="0"/>
                        <a:t> </a:t>
                      </a:r>
                      <a:r>
                        <a:rPr lang="ru-RU" sz="1200" dirty="0"/>
                        <a:t>обеспечено</a:t>
                      </a:r>
                      <a:r>
                        <a:rPr lang="ru-RU" sz="1200" spc="5" dirty="0"/>
                        <a:t> </a:t>
                      </a:r>
                      <a:r>
                        <a:rPr lang="ru-RU" sz="1200" dirty="0"/>
                        <a:t>подключение</a:t>
                      </a:r>
                      <a:r>
                        <a:rPr lang="ru-RU" sz="1200" spc="5" dirty="0"/>
                        <a:t> </a:t>
                      </a:r>
                      <a:r>
                        <a:rPr lang="ru-RU" sz="1200" dirty="0"/>
                        <a:t>всех</a:t>
                      </a:r>
                      <a:r>
                        <a:rPr lang="ru-RU" sz="1200" spc="5" dirty="0"/>
                        <a:t> </a:t>
                      </a:r>
                      <a:r>
                        <a:rPr lang="ru-RU" sz="1200" dirty="0"/>
                        <a:t>групповых,</a:t>
                      </a:r>
                      <a:r>
                        <a:rPr lang="ru-RU" sz="1200" spc="5" dirty="0"/>
                        <a:t> </a:t>
                      </a:r>
                      <a:r>
                        <a:rPr lang="ru-RU" sz="1200" dirty="0"/>
                        <a:t>а</a:t>
                      </a:r>
                      <a:r>
                        <a:rPr lang="ru-RU" sz="1200" spc="5" dirty="0"/>
                        <a:t> </a:t>
                      </a:r>
                      <a:r>
                        <a:rPr lang="ru-RU" sz="1200" dirty="0"/>
                        <a:t>также</a:t>
                      </a:r>
                      <a:r>
                        <a:rPr lang="ru-RU" sz="1200" spc="5" dirty="0"/>
                        <a:t> </a:t>
                      </a:r>
                      <a:r>
                        <a:rPr lang="ru-RU" sz="1200" dirty="0"/>
                        <a:t>иных</a:t>
                      </a:r>
                      <a:r>
                        <a:rPr lang="ru-RU" sz="1200" spc="5" dirty="0"/>
                        <a:t> </a:t>
                      </a:r>
                      <a:r>
                        <a:rPr lang="ru-RU" sz="1200" dirty="0"/>
                        <a:t>помещений</a:t>
                      </a:r>
                      <a:r>
                        <a:rPr lang="ru-RU" sz="1200" spc="5" dirty="0"/>
                        <a:t> </a:t>
                      </a:r>
                      <a:r>
                        <a:rPr lang="ru-RU" sz="1200" dirty="0"/>
                        <a:t>ДОО</a:t>
                      </a:r>
                      <a:r>
                        <a:rPr lang="ru-RU" sz="1200" spc="5" dirty="0"/>
                        <a:t> </a:t>
                      </a:r>
                      <a:r>
                        <a:rPr lang="ru-RU" sz="1200" dirty="0"/>
                        <a:t>к</a:t>
                      </a:r>
                      <a:r>
                        <a:rPr lang="ru-RU" sz="1200" spc="5" dirty="0"/>
                        <a:t> </a:t>
                      </a:r>
                      <a:r>
                        <a:rPr lang="ru-RU" sz="1200" dirty="0"/>
                        <a:t>сети</a:t>
                      </a:r>
                      <a:r>
                        <a:rPr lang="ru-RU" sz="1200" spc="5" dirty="0"/>
                        <a:t> </a:t>
                      </a:r>
                      <a:r>
                        <a:rPr lang="ru-RU" sz="1200" dirty="0"/>
                        <a:t>Интернет</a:t>
                      </a:r>
                      <a:r>
                        <a:rPr lang="ru-RU" sz="1200" spc="155" dirty="0"/>
                        <a:t> </a:t>
                      </a:r>
                      <a:r>
                        <a:rPr lang="ru-RU" sz="1200" dirty="0"/>
                        <a:t>с</a:t>
                      </a:r>
                      <a:r>
                        <a:rPr lang="ru-RU" sz="1200" spc="155" dirty="0"/>
                        <a:t> </a:t>
                      </a:r>
                      <a:r>
                        <a:rPr lang="ru-RU" sz="1200" dirty="0"/>
                        <a:t>учетом</a:t>
                      </a:r>
                      <a:r>
                        <a:rPr lang="ru-RU" sz="1200" spc="150" dirty="0"/>
                        <a:t> </a:t>
                      </a:r>
                      <a:r>
                        <a:rPr lang="ru-RU" sz="1200" dirty="0"/>
                        <a:t>регламентов</a:t>
                      </a:r>
                      <a:r>
                        <a:rPr lang="ru-RU" sz="1200" spc="150" dirty="0"/>
                        <a:t> </a:t>
                      </a:r>
                      <a:r>
                        <a:rPr lang="ru-RU" sz="1200" dirty="0"/>
                        <a:t>безопасного</a:t>
                      </a:r>
                      <a:endParaRPr lang="ru-RU" sz="1100" dirty="0"/>
                    </a:p>
                    <a:p>
                      <a:pPr marL="66675" marR="60960" algn="just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пользования</a:t>
                      </a:r>
                      <a:r>
                        <a:rPr lang="ru-RU" sz="1200" spc="5" dirty="0"/>
                        <a:t> </a:t>
                      </a:r>
                      <a:r>
                        <a:rPr lang="ru-RU" sz="1200" dirty="0"/>
                        <a:t>сетью</a:t>
                      </a:r>
                      <a:r>
                        <a:rPr lang="ru-RU" sz="1200" spc="5" dirty="0"/>
                        <a:t> </a:t>
                      </a:r>
                      <a:r>
                        <a:rPr lang="ru-RU" sz="1200" dirty="0"/>
                        <a:t>Интернет</a:t>
                      </a:r>
                      <a:r>
                        <a:rPr lang="ru-RU" sz="1200" spc="5" dirty="0"/>
                        <a:t> </a:t>
                      </a:r>
                      <a:r>
                        <a:rPr lang="ru-RU" sz="1200" dirty="0"/>
                        <a:t>и</a:t>
                      </a:r>
                      <a:r>
                        <a:rPr lang="ru-RU" sz="1200" spc="5" dirty="0"/>
                        <a:t> </a:t>
                      </a:r>
                      <a:r>
                        <a:rPr lang="ru-RU" sz="1200" dirty="0" err="1"/>
                        <a:t>психолого</a:t>
                      </a:r>
                      <a:r>
                        <a:rPr lang="ru-RU" sz="1200" dirty="0"/>
                        <a:t>-</a:t>
                      </a:r>
                      <a:r>
                        <a:rPr lang="ru-RU" sz="1200" spc="5" dirty="0"/>
                        <a:t> </a:t>
                      </a:r>
                      <a:r>
                        <a:rPr lang="ru-RU" sz="1200" dirty="0"/>
                        <a:t>педагогической</a:t>
                      </a:r>
                      <a:r>
                        <a:rPr lang="ru-RU" sz="1200" spc="-10" dirty="0"/>
                        <a:t> </a:t>
                      </a:r>
                      <a:r>
                        <a:rPr lang="ru-RU" sz="1200" dirty="0"/>
                        <a:t>экспертизы</a:t>
                      </a:r>
                      <a:r>
                        <a:rPr lang="ru-RU" sz="1200" spc="-5" dirty="0"/>
                        <a:t> </a:t>
                      </a:r>
                      <a:r>
                        <a:rPr lang="ru-RU" sz="1200" dirty="0"/>
                        <a:t>компьютерных</a:t>
                      </a:r>
                      <a:r>
                        <a:rPr lang="ru-RU" sz="1200" spc="10" dirty="0"/>
                        <a:t> </a:t>
                      </a:r>
                      <a:r>
                        <a:rPr lang="ru-RU" sz="1200" dirty="0"/>
                        <a:t>игр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3000372"/>
            <a:ext cx="8686800" cy="874706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внимание!</a:t>
            </a:r>
          </a:p>
          <a:p>
            <a:pPr algn="ctr"/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928662" y="267494"/>
            <a:ext cx="7758138" cy="1399032"/>
          </a:xfrm>
        </p:spPr>
        <p:txBody>
          <a:bodyPr>
            <a:noAutofit/>
          </a:bodyPr>
          <a:lstStyle/>
          <a:p>
            <a:pPr algn="ctr"/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Муниципальное дошкольное                            образовательное учреждение </a:t>
            </a:r>
            <a:b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    «Детский сад  № 22»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Учредитель:</a:t>
            </a:r>
            <a:r>
              <a:rPr lang="ru-RU" dirty="0" smtClean="0"/>
              <a:t> Департамент образования мэрии г.Ярославля</a:t>
            </a:r>
          </a:p>
          <a:p>
            <a:r>
              <a:rPr lang="ru-RU" b="1" dirty="0" smtClean="0"/>
              <a:t>Юридический адрес</a:t>
            </a:r>
            <a:r>
              <a:rPr lang="ru-RU" dirty="0" smtClean="0"/>
              <a:t>: РФ, Ярославская область, г. Ярославль 150010, ул. Щепкина , д. 9</a:t>
            </a:r>
          </a:p>
          <a:p>
            <a:r>
              <a:rPr lang="ru-RU" b="1" dirty="0" smtClean="0"/>
              <a:t>Телефон:</a:t>
            </a:r>
            <a:r>
              <a:rPr lang="ru-RU" dirty="0" smtClean="0"/>
              <a:t> 48-72-79</a:t>
            </a:r>
          </a:p>
          <a:p>
            <a:r>
              <a:rPr lang="en-US" b="1" dirty="0" smtClean="0"/>
              <a:t>E-mail</a:t>
            </a:r>
            <a:r>
              <a:rPr lang="ru-RU" dirty="0" smtClean="0"/>
              <a:t>: </a:t>
            </a:r>
            <a:r>
              <a:rPr lang="en-US" dirty="0" err="1" smtClean="0"/>
              <a:t>yardou</a:t>
            </a:r>
            <a:r>
              <a:rPr lang="ru-RU" dirty="0" smtClean="0"/>
              <a:t>022</a:t>
            </a:r>
            <a:r>
              <a:rPr lang="en-US" dirty="0" smtClean="0"/>
              <a:t>@</a:t>
            </a:r>
            <a:r>
              <a:rPr lang="en-US" dirty="0" err="1" smtClean="0"/>
              <a:t>yandex.ru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/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Лицензия на право ведения образовательной деятельности серия: 76Л02 № 0000375 от 07 июля 2015 г., бессрочная.</a:t>
            </a:r>
            <a:endParaRPr lang="ru-RU" sz="2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None/>
            </a:pPr>
            <a:r>
              <a:rPr lang="ru-RU" b="1" dirty="0" smtClean="0"/>
              <a:t>    на право ведения образовательной деятельности по   программе:</a:t>
            </a:r>
          </a:p>
          <a:p>
            <a:pPr>
              <a:buFont typeface="Wingdings" pitchFamily="2" charset="2"/>
              <a:buNone/>
            </a:pPr>
            <a:r>
              <a:rPr lang="ru-RU" b="1" dirty="0" smtClean="0"/>
              <a:t>     </a:t>
            </a:r>
            <a:endParaRPr lang="ru-RU" dirty="0" smtClean="0"/>
          </a:p>
          <a:p>
            <a:r>
              <a:rPr lang="ru-RU" dirty="0" smtClean="0"/>
              <a:t>образовательная программа дошкольного образования в группах </a:t>
            </a:r>
            <a:r>
              <a:rPr lang="ru-RU" dirty="0" err="1" smtClean="0"/>
              <a:t>общеразвивающей</a:t>
            </a:r>
            <a:r>
              <a:rPr lang="ru-RU" dirty="0" smtClean="0"/>
              <a:t> и комбинированной  </a:t>
            </a:r>
            <a:r>
              <a:rPr lang="ru-RU" dirty="0" smtClean="0"/>
              <a:t>направленности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Font typeface="Wingdings" pitchFamily="2" charset="2"/>
              <a:buNone/>
            </a:pPr>
            <a:r>
              <a:rPr lang="ru-RU" dirty="0" smtClean="0"/>
              <a:t>    </a:t>
            </a:r>
            <a:r>
              <a:rPr lang="ru-RU" b="1" dirty="0" smtClean="0"/>
              <a:t>вид образовательной программы:    </a:t>
            </a:r>
            <a:r>
              <a:rPr lang="ru-RU" b="1" i="1" u="sng" dirty="0" smtClean="0"/>
              <a:t>основная</a:t>
            </a:r>
            <a:endParaRPr lang="ru-RU" i="1" u="sng" dirty="0" smtClean="0"/>
          </a:p>
          <a:p>
            <a:pPr>
              <a:buFont typeface="Wingdings" pitchFamily="2" charset="2"/>
              <a:buNone/>
            </a:pPr>
            <a:r>
              <a:rPr lang="ru-RU" b="1" dirty="0" smtClean="0"/>
              <a:t>    нормативный срок освоения: 5</a:t>
            </a:r>
            <a:r>
              <a:rPr lang="ru-RU" dirty="0" smtClean="0"/>
              <a:t> </a:t>
            </a:r>
            <a:r>
              <a:rPr lang="ru-RU" b="1" dirty="0" smtClean="0"/>
              <a:t>лет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00042"/>
            <a:ext cx="8686800" cy="4525963"/>
          </a:xfrm>
        </p:spPr>
        <p:txBody>
          <a:bodyPr>
            <a:noAutofit/>
          </a:bodyPr>
          <a:lstStyle/>
          <a:p>
            <a:pPr algn="ctr">
              <a:lnSpc>
                <a:spcPct val="120000"/>
              </a:lnSpc>
              <a:buNone/>
            </a:pPr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Специфика контингента </a:t>
            </a:r>
          </a:p>
          <a:p>
            <a:pPr algn="ctr">
              <a:lnSpc>
                <a:spcPct val="120000"/>
              </a:lnSpc>
              <a:buNone/>
            </a:pPr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МДОУ «Детский сад № 22» </a:t>
            </a:r>
          </a:p>
          <a:p>
            <a:pPr algn="ctr">
              <a:lnSpc>
                <a:spcPct val="120000"/>
              </a:lnSpc>
              <a:buNone/>
            </a:pPr>
            <a:endParaRPr lang="ru-RU" sz="2000" dirty="0" smtClean="0"/>
          </a:p>
          <a:p>
            <a:pPr>
              <a:lnSpc>
                <a:spcPct val="120000"/>
              </a:lnSpc>
            </a:pPr>
            <a:r>
              <a:rPr lang="ru-RU" sz="2000" dirty="0" smtClean="0"/>
              <a:t> </a:t>
            </a:r>
            <a:r>
              <a:rPr lang="ru-RU" sz="2000" b="1" dirty="0" smtClean="0"/>
              <a:t>Общее количество групп – 6. Все группы </a:t>
            </a:r>
            <a:r>
              <a:rPr lang="ru-RU" sz="2000" b="1" dirty="0" smtClean="0"/>
              <a:t>комбинированной </a:t>
            </a:r>
            <a:r>
              <a:rPr lang="ru-RU" sz="2000" b="1" dirty="0" smtClean="0"/>
              <a:t> направленности для детей с ТНР.</a:t>
            </a:r>
            <a:endParaRPr lang="ru-RU" sz="2000" b="1" dirty="0" smtClean="0"/>
          </a:p>
          <a:p>
            <a:pPr>
              <a:lnSpc>
                <a:spcPct val="120000"/>
              </a:lnSpc>
            </a:pPr>
            <a:r>
              <a:rPr lang="ru-RU" sz="2000" b="1" dirty="0" smtClean="0"/>
              <a:t> В детский сад принимаются дети с 1,5  до 7 лет. </a:t>
            </a:r>
          </a:p>
          <a:p>
            <a:pPr>
              <a:lnSpc>
                <a:spcPct val="120000"/>
              </a:lnSpc>
            </a:pPr>
            <a:r>
              <a:rPr lang="ru-RU" sz="2000" b="1" dirty="0" smtClean="0"/>
              <a:t>По </a:t>
            </a:r>
            <a:r>
              <a:rPr lang="ru-RU" sz="2000" b="1" dirty="0" smtClean="0"/>
              <a:t>наполняемости группы соответствуют требованиям </a:t>
            </a:r>
            <a:r>
              <a:rPr lang="ru-RU" sz="2000" b="1" dirty="0" err="1" smtClean="0"/>
              <a:t>СанПин</a:t>
            </a:r>
            <a:r>
              <a:rPr lang="ru-RU" sz="2000" b="1" dirty="0" smtClean="0"/>
              <a:t> 2.4.1.3049-13.</a:t>
            </a:r>
            <a:r>
              <a:rPr lang="ru-RU" sz="1100" b="1" dirty="0" smtClean="0"/>
              <a:t> </a:t>
            </a:r>
          </a:p>
        </p:txBody>
      </p:sp>
      <p:pic>
        <p:nvPicPr>
          <p:cNvPr id="75777" name="Picture 1" descr="C:\Users\пк\Pictures\detia-478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4214819"/>
            <a:ext cx="2047884" cy="258545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16632"/>
          <a:ext cx="8686800" cy="646930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895600"/>
                <a:gridCol w="2895600"/>
                <a:gridCol w="2895600"/>
              </a:tblGrid>
              <a:tr h="651872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Группа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Характеристика по составу/возрасту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Численность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51872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Группа № 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1</a:t>
                      </a:r>
                      <a:r>
                        <a:rPr lang="ru-RU" sz="1400" baseline="0" dirty="0" smtClean="0"/>
                        <a:t> младшая группа </a:t>
                      </a:r>
                      <a:r>
                        <a:rPr lang="ru-RU" sz="1400" dirty="0" smtClean="0"/>
                        <a:t>комбинированной направленности </a:t>
                      </a:r>
                      <a:r>
                        <a:rPr lang="ru-RU" sz="1400" baseline="0" dirty="0" smtClean="0"/>
                        <a:t>с 1,5 до 3 лет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25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51872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Группа № 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2 младшая  группа </a:t>
                      </a:r>
                      <a:r>
                        <a:rPr lang="ru-RU" sz="1400" dirty="0" smtClean="0"/>
                        <a:t>комбинированной направленности </a:t>
                      </a:r>
                      <a:r>
                        <a:rPr lang="ru-RU" sz="1400" dirty="0" smtClean="0"/>
                        <a:t>с 3 до 4 лет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25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77808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Группа № 3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Подготовительная  </a:t>
                      </a:r>
                      <a:r>
                        <a:rPr lang="ru-RU" sz="1400" dirty="0"/>
                        <a:t>группа </a:t>
                      </a:r>
                      <a:r>
                        <a:rPr lang="ru-RU" sz="1400" dirty="0" smtClean="0"/>
                        <a:t>комбинированной направленности </a:t>
                      </a:r>
                      <a:r>
                        <a:rPr lang="ru-RU" sz="1400" dirty="0"/>
                        <a:t>от </a:t>
                      </a:r>
                      <a:r>
                        <a:rPr lang="ru-RU" sz="1400" dirty="0" smtClean="0"/>
                        <a:t>6 </a:t>
                      </a:r>
                      <a:r>
                        <a:rPr lang="ru-RU" sz="1400" dirty="0"/>
                        <a:t>до </a:t>
                      </a:r>
                      <a:r>
                        <a:rPr lang="ru-RU" sz="1400" dirty="0" smtClean="0"/>
                        <a:t>7 </a:t>
                      </a:r>
                      <a:r>
                        <a:rPr lang="ru-RU" sz="1400" dirty="0"/>
                        <a:t>лет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20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51872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Группа № 4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Подготовительная  группа комбинированной направленности от 6 до 7 лет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24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51872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Группа № 5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Старшая </a:t>
                      </a:r>
                      <a:r>
                        <a:rPr lang="ru-RU" sz="1400" dirty="0" smtClean="0"/>
                        <a:t>группа </a:t>
                      </a:r>
                      <a:r>
                        <a:rPr lang="ru-RU" sz="1400" dirty="0" smtClean="0"/>
                        <a:t>комбинированной  </a:t>
                      </a:r>
                      <a:r>
                        <a:rPr lang="ru-RU" sz="1400" dirty="0" smtClean="0"/>
                        <a:t>направленности  с </a:t>
                      </a:r>
                      <a:r>
                        <a:rPr lang="ru-RU" sz="1400" dirty="0" smtClean="0"/>
                        <a:t>5 </a:t>
                      </a:r>
                      <a:r>
                        <a:rPr lang="ru-RU" sz="1400" dirty="0" smtClean="0"/>
                        <a:t>до </a:t>
                      </a:r>
                      <a:r>
                        <a:rPr lang="ru-RU" sz="1400" dirty="0" smtClean="0"/>
                        <a:t>6 </a:t>
                      </a:r>
                      <a:r>
                        <a:rPr lang="ru-RU" sz="1400" dirty="0" smtClean="0"/>
                        <a:t>лет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25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77808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Группа № 6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Средняя </a:t>
                      </a:r>
                      <a:r>
                        <a:rPr lang="ru-RU" sz="1400" dirty="0"/>
                        <a:t>группа </a:t>
                      </a:r>
                      <a:r>
                        <a:rPr lang="ru-RU" sz="1400" dirty="0" smtClean="0"/>
                        <a:t>комбинированной </a:t>
                      </a:r>
                      <a:r>
                        <a:rPr lang="ru-RU" sz="1400" dirty="0"/>
                        <a:t>направленности от </a:t>
                      </a:r>
                      <a:r>
                        <a:rPr lang="ru-RU" sz="1400" dirty="0" smtClean="0"/>
                        <a:t>4 </a:t>
                      </a:r>
                      <a:r>
                        <a:rPr lang="ru-RU" sz="1400" dirty="0"/>
                        <a:t>до </a:t>
                      </a:r>
                      <a:r>
                        <a:rPr lang="ru-RU" sz="1400" dirty="0" smtClean="0"/>
                        <a:t>5 </a:t>
                      </a:r>
                      <a:r>
                        <a:rPr lang="ru-RU" sz="1400" dirty="0"/>
                        <a:t>лет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25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57224" y="214290"/>
            <a:ext cx="7143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Структура </a:t>
            </a:r>
          </a:p>
          <a:p>
            <a:pPr algn="ctr"/>
            <a:r>
              <a:rPr lang="ru-RU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основной образовательной программы </a:t>
            </a:r>
          </a:p>
        </p:txBody>
      </p:sp>
      <p:grpSp>
        <p:nvGrpSpPr>
          <p:cNvPr id="6" name="Содержимое 5"/>
          <p:cNvGrpSpPr>
            <a:grpSpLocks noGrp="1"/>
          </p:cNvGrpSpPr>
          <p:nvPr>
            <p:ph idx="1"/>
          </p:nvPr>
        </p:nvGrpSpPr>
        <p:grpSpPr>
          <a:xfrm>
            <a:off x="107504" y="980728"/>
            <a:ext cx="9316825" cy="4948127"/>
            <a:chOff x="621382" y="862534"/>
            <a:chExt cx="8492372" cy="5405911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621382" y="2986622"/>
              <a:ext cx="1829209" cy="101484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200" b="1" dirty="0" smtClean="0">
                  <a:solidFill>
                    <a:srgbClr val="002060"/>
                  </a:solidFill>
                </a:rPr>
                <a:t>Содержательный раздел</a:t>
              </a:r>
              <a:endParaRPr lang="ru-RU" sz="2200" b="1" dirty="0">
                <a:solidFill>
                  <a:srgbClr val="002060"/>
                </a:solidFill>
              </a:endParaRP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621382" y="5110711"/>
              <a:ext cx="1772171" cy="1157734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200" b="1" dirty="0" smtClean="0">
                  <a:solidFill>
                    <a:srgbClr val="002060"/>
                  </a:solidFill>
                </a:rPr>
                <a:t>Организационный раздел</a:t>
              </a:r>
              <a:endParaRPr lang="ru-RU" sz="2200" b="1" dirty="0">
                <a:solidFill>
                  <a:srgbClr val="002060"/>
                </a:solidFill>
              </a:endParaRPr>
            </a:p>
          </p:txBody>
        </p:sp>
        <p:sp>
          <p:nvSpPr>
            <p:cNvPr id="9" name="Стрелка вправо 8"/>
            <p:cNvSpPr/>
            <p:nvPr/>
          </p:nvSpPr>
          <p:spPr>
            <a:xfrm>
              <a:off x="2721732" y="1255884"/>
              <a:ext cx="576064" cy="228600"/>
            </a:xfrm>
            <a:prstGeom prst="rightArrow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Стрелка вправо 9"/>
            <p:cNvSpPr/>
            <p:nvPr/>
          </p:nvSpPr>
          <p:spPr>
            <a:xfrm>
              <a:off x="2590461" y="3301302"/>
              <a:ext cx="576064" cy="228600"/>
            </a:xfrm>
            <a:prstGeom prst="rightArrow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Стрелка вправо 10"/>
            <p:cNvSpPr/>
            <p:nvPr/>
          </p:nvSpPr>
          <p:spPr>
            <a:xfrm>
              <a:off x="2459189" y="5661400"/>
              <a:ext cx="576064" cy="228600"/>
            </a:xfrm>
            <a:prstGeom prst="rightArrow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246820" y="862534"/>
              <a:ext cx="5852205" cy="19838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dirty="0" smtClean="0">
                  <a:solidFill>
                    <a:srgbClr val="002060"/>
                  </a:solidFill>
                </a:rPr>
                <a:t>цели; задачи;</a:t>
              </a:r>
            </a:p>
            <a:p>
              <a:r>
                <a:rPr lang="ru-RU" sz="1400" b="1" dirty="0" smtClean="0">
                  <a:solidFill>
                    <a:srgbClr val="002060"/>
                  </a:solidFill>
                </a:rPr>
                <a:t>принципы и подходы к ее формированию;</a:t>
              </a:r>
            </a:p>
            <a:p>
              <a:r>
                <a:rPr lang="ru-RU" sz="1400" b="1" dirty="0" smtClean="0">
                  <a:solidFill>
                    <a:srgbClr val="002060"/>
                  </a:solidFill>
                </a:rPr>
                <a:t>планируемые результаты </a:t>
              </a:r>
              <a:r>
                <a:rPr lang="ru-RU" sz="1400" b="1" dirty="0" smtClean="0">
                  <a:solidFill>
                    <a:srgbClr val="002060"/>
                  </a:solidFill>
                </a:rPr>
                <a:t>освоения </a:t>
              </a:r>
            </a:p>
            <a:p>
              <a:r>
                <a:rPr lang="ru-RU" sz="1400" b="1" dirty="0" smtClean="0">
                  <a:solidFill>
                    <a:srgbClr val="002060"/>
                  </a:solidFill>
                </a:rPr>
                <a:t>Программы </a:t>
              </a:r>
              <a:r>
                <a:rPr lang="ru-RU" sz="1400" b="1" i="1" u="sng" dirty="0" smtClean="0">
                  <a:solidFill>
                    <a:srgbClr val="002060"/>
                  </a:solidFill>
                </a:rPr>
                <a:t>в младенческом, раннем</a:t>
              </a:r>
              <a:r>
                <a:rPr lang="ru-RU" sz="1400" b="1" i="1" u="sng" dirty="0" smtClean="0">
                  <a:solidFill>
                    <a:srgbClr val="002060"/>
                  </a:solidFill>
                </a:rPr>
                <a:t>,</a:t>
              </a:r>
            </a:p>
            <a:p>
              <a:r>
                <a:rPr lang="ru-RU" sz="1400" b="1" i="1" dirty="0" smtClean="0">
                  <a:solidFill>
                    <a:srgbClr val="002060"/>
                  </a:solidFill>
                </a:rPr>
                <a:t> </a:t>
              </a:r>
              <a:r>
                <a:rPr lang="ru-RU" sz="1400" b="1" i="1" u="sng" dirty="0" smtClean="0">
                  <a:solidFill>
                    <a:srgbClr val="002060"/>
                  </a:solidFill>
                </a:rPr>
                <a:t>дошкольном возрастах, а также на этапе завершения освоения</a:t>
              </a:r>
              <a:r>
                <a:rPr lang="ru-RU" sz="1400" b="1" i="1" dirty="0" smtClean="0">
                  <a:solidFill>
                    <a:srgbClr val="002060"/>
                  </a:solidFill>
                </a:rPr>
                <a:t> </a:t>
              </a:r>
              <a:endParaRPr lang="ru-RU" sz="1400" b="1" i="1" dirty="0" smtClean="0">
                <a:solidFill>
                  <a:srgbClr val="002060"/>
                </a:solidFill>
              </a:endParaRPr>
            </a:p>
            <a:p>
              <a:r>
                <a:rPr lang="ru-RU" sz="1400" b="1" dirty="0" smtClean="0">
                  <a:solidFill>
                    <a:srgbClr val="002060"/>
                  </a:solidFill>
                </a:rPr>
                <a:t>Программы; характеристики </a:t>
              </a:r>
              <a:r>
                <a:rPr lang="ru-RU" sz="1400" b="1" dirty="0" smtClean="0">
                  <a:solidFill>
                    <a:srgbClr val="002060"/>
                  </a:solidFill>
                </a:rPr>
                <a:t>особенностей развития </a:t>
              </a:r>
              <a:r>
                <a:rPr lang="ru-RU" sz="1400" b="1" dirty="0" smtClean="0">
                  <a:solidFill>
                    <a:srgbClr val="002060"/>
                  </a:solidFill>
                </a:rPr>
                <a:t>детей</a:t>
              </a:r>
            </a:p>
            <a:p>
              <a:r>
                <a:rPr lang="ru-RU" sz="1400" b="1" dirty="0" smtClean="0">
                  <a:solidFill>
                    <a:srgbClr val="002060"/>
                  </a:solidFill>
                </a:rPr>
                <a:t> </a:t>
              </a:r>
              <a:r>
                <a:rPr lang="ru-RU" sz="1400" b="1" dirty="0" smtClean="0">
                  <a:solidFill>
                    <a:srgbClr val="002060"/>
                  </a:solidFill>
                </a:rPr>
                <a:t>младенческого, раннего и дошкольного возрастов;</a:t>
              </a:r>
            </a:p>
            <a:p>
              <a:r>
                <a:rPr lang="ru-RU" sz="1400" b="1" dirty="0" smtClean="0">
                  <a:solidFill>
                    <a:srgbClr val="002060"/>
                  </a:solidFill>
                </a:rPr>
                <a:t>подходы к педагогической диагностике планируемых результатов</a:t>
              </a:r>
              <a:r>
                <a:rPr lang="ru-RU" sz="1400" dirty="0" smtClean="0"/>
                <a:t>.</a:t>
              </a:r>
              <a:endParaRPr lang="ru-RU" sz="14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181184" y="2907952"/>
              <a:ext cx="5932570" cy="221925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dirty="0" smtClean="0">
                  <a:solidFill>
                    <a:srgbClr val="002060"/>
                  </a:solidFill>
                </a:rPr>
                <a:t>задач и содержания образовательной деятельности по </a:t>
              </a:r>
              <a:r>
                <a:rPr lang="ru-RU" sz="1400" b="1" dirty="0" smtClean="0">
                  <a:solidFill>
                    <a:srgbClr val="002060"/>
                  </a:solidFill>
                </a:rPr>
                <a:t>каждой</a:t>
              </a:r>
            </a:p>
            <a:p>
              <a:r>
                <a:rPr lang="ru-RU" sz="1400" b="1" dirty="0" smtClean="0">
                  <a:solidFill>
                    <a:srgbClr val="002060"/>
                  </a:solidFill>
                </a:rPr>
                <a:t> </a:t>
              </a:r>
              <a:r>
                <a:rPr lang="ru-RU" sz="1400" b="1" dirty="0" smtClean="0">
                  <a:solidFill>
                    <a:srgbClr val="002060"/>
                  </a:solidFill>
                </a:rPr>
                <a:t>из образовательных областей </a:t>
              </a:r>
            </a:p>
            <a:p>
              <a:r>
                <a:rPr lang="ru-RU" sz="1400" b="1" dirty="0" smtClean="0">
                  <a:solidFill>
                    <a:srgbClr val="002060"/>
                  </a:solidFill>
                </a:rPr>
                <a:t>вариативных форм, способов, методов и средств </a:t>
              </a:r>
              <a:r>
                <a:rPr lang="ru-RU" sz="1400" b="1" dirty="0" smtClean="0">
                  <a:solidFill>
                    <a:srgbClr val="002060"/>
                  </a:solidFill>
                </a:rPr>
                <a:t>реализации</a:t>
              </a:r>
            </a:p>
            <a:p>
              <a:r>
                <a:rPr lang="ru-RU" sz="1400" b="1" dirty="0" smtClean="0">
                  <a:solidFill>
                    <a:srgbClr val="002060"/>
                  </a:solidFill>
                </a:rPr>
                <a:t> </a:t>
              </a:r>
              <a:r>
                <a:rPr lang="ru-RU" sz="1400" b="1" dirty="0" smtClean="0">
                  <a:solidFill>
                    <a:srgbClr val="002060"/>
                  </a:solidFill>
                </a:rPr>
                <a:t>Федеральной программы с учетом возрастных и </a:t>
              </a:r>
              <a:r>
                <a:rPr lang="ru-RU" sz="1400" b="1" dirty="0" smtClean="0">
                  <a:solidFill>
                    <a:srgbClr val="002060"/>
                  </a:solidFill>
                </a:rPr>
                <a:t>индивидуальных</a:t>
              </a:r>
            </a:p>
            <a:p>
              <a:r>
                <a:rPr lang="ru-RU" sz="1400" b="1" dirty="0" smtClean="0">
                  <a:solidFill>
                    <a:srgbClr val="002060"/>
                  </a:solidFill>
                </a:rPr>
                <a:t> </a:t>
              </a:r>
              <a:r>
                <a:rPr lang="ru-RU" sz="1400" b="1" dirty="0" smtClean="0">
                  <a:solidFill>
                    <a:srgbClr val="002060"/>
                  </a:solidFill>
                </a:rPr>
                <a:t>особенностей </a:t>
              </a:r>
              <a:r>
                <a:rPr lang="ru-RU" sz="1400" b="1" dirty="0" smtClean="0">
                  <a:solidFill>
                    <a:srgbClr val="002060"/>
                  </a:solidFill>
                </a:rPr>
                <a:t>воспитанников;</a:t>
              </a:r>
            </a:p>
            <a:p>
              <a:r>
                <a:rPr lang="ru-RU" sz="1400" b="1" dirty="0" smtClean="0">
                  <a:solidFill>
                    <a:srgbClr val="002060"/>
                  </a:solidFill>
                </a:rPr>
                <a:t>взаимодействия педагогического коллектива с семьями </a:t>
              </a:r>
              <a:endParaRPr lang="ru-RU" sz="1400" b="1" dirty="0" smtClean="0">
                <a:solidFill>
                  <a:srgbClr val="002060"/>
                </a:solidFill>
              </a:endParaRPr>
            </a:p>
            <a:p>
              <a:r>
                <a:rPr lang="ru-RU" sz="1400" b="1" dirty="0" smtClean="0">
                  <a:solidFill>
                    <a:srgbClr val="002060"/>
                  </a:solidFill>
                </a:rPr>
                <a:t>образовательной деятельности по профессиональной коррекции</a:t>
              </a:r>
            </a:p>
            <a:p>
              <a:r>
                <a:rPr lang="ru-RU" sz="1400" b="1" dirty="0" smtClean="0">
                  <a:solidFill>
                    <a:srgbClr val="002060"/>
                  </a:solidFill>
                </a:rPr>
                <a:t> нарушений развития детей.</a:t>
              </a:r>
            </a:p>
            <a:p>
              <a:r>
                <a:rPr lang="ru-RU" sz="1400" b="1" dirty="0" smtClean="0">
                  <a:solidFill>
                    <a:srgbClr val="002060"/>
                  </a:solidFill>
                </a:rPr>
                <a:t>Содержательный </a:t>
              </a:r>
              <a:r>
                <a:rPr lang="ru-RU" sz="1400" b="1" dirty="0" smtClean="0">
                  <a:solidFill>
                    <a:srgbClr val="002060"/>
                  </a:solidFill>
                </a:rPr>
                <a:t>раздел включает рабочую программу воспитания</a:t>
              </a:r>
              <a:endParaRPr lang="ru-RU" sz="1400" b="1" dirty="0">
                <a:solidFill>
                  <a:srgbClr val="002060"/>
                </a:solidFill>
              </a:endParaRPr>
            </a:p>
          </p:txBody>
        </p:sp>
      </p:grpSp>
      <p:sp>
        <p:nvSpPr>
          <p:cNvPr id="14" name="Скругленный прямоугольник 13"/>
          <p:cNvSpPr/>
          <p:nvPr/>
        </p:nvSpPr>
        <p:spPr>
          <a:xfrm>
            <a:off x="179512" y="1052736"/>
            <a:ext cx="1839718" cy="106074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</a:rPr>
              <a:t>Целевой раздел</a:t>
            </a:r>
            <a:endParaRPr lang="ru-RU" sz="2200" b="1" dirty="0"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59832" y="5229200"/>
            <a:ext cx="50443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2843808" y="5042118"/>
            <a:ext cx="5921814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rgbClr val="002060"/>
                </a:solidFill>
              </a:rPr>
              <a:t>психолого-педагогических и кадровых </a:t>
            </a:r>
            <a:r>
              <a:rPr lang="ru-RU" sz="1400" b="1" dirty="0" smtClean="0">
                <a:solidFill>
                  <a:srgbClr val="002060"/>
                </a:solidFill>
              </a:rPr>
              <a:t>условий </a:t>
            </a:r>
            <a:r>
              <a:rPr lang="ru-RU" sz="1400" b="1" dirty="0" smtClean="0">
                <a:solidFill>
                  <a:srgbClr val="002060"/>
                </a:solidFill>
              </a:rPr>
              <a:t>Программы;</a:t>
            </a:r>
          </a:p>
          <a:p>
            <a:r>
              <a:rPr lang="ru-RU" sz="1400" b="1" dirty="0" smtClean="0">
                <a:solidFill>
                  <a:srgbClr val="002060"/>
                </a:solidFill>
              </a:rPr>
              <a:t>организации развивающей предметно-пространственной </a:t>
            </a:r>
            <a:endParaRPr lang="ru-RU" sz="1400" b="1" dirty="0" smtClean="0">
              <a:solidFill>
                <a:srgbClr val="002060"/>
              </a:solidFill>
            </a:endParaRPr>
          </a:p>
          <a:p>
            <a:r>
              <a:rPr lang="ru-RU" sz="1400" b="1" dirty="0" smtClean="0">
                <a:solidFill>
                  <a:srgbClr val="002060"/>
                </a:solidFill>
              </a:rPr>
              <a:t>среды </a:t>
            </a:r>
            <a:r>
              <a:rPr lang="ru-RU" sz="1400" b="1" dirty="0" smtClean="0">
                <a:solidFill>
                  <a:srgbClr val="002060"/>
                </a:solidFill>
              </a:rPr>
              <a:t>(далее – РППС);</a:t>
            </a:r>
          </a:p>
          <a:p>
            <a:r>
              <a:rPr lang="ru-RU" sz="1400" b="1" dirty="0" smtClean="0">
                <a:solidFill>
                  <a:srgbClr val="002060"/>
                </a:solidFill>
              </a:rPr>
              <a:t>материально-техническое обеспечение Программы;</a:t>
            </a:r>
          </a:p>
          <a:p>
            <a:r>
              <a:rPr lang="ru-RU" sz="1400" b="1" dirty="0" smtClean="0">
                <a:solidFill>
                  <a:srgbClr val="002060"/>
                </a:solidFill>
              </a:rPr>
              <a:t>обеспеченность методическими материалами и </a:t>
            </a:r>
            <a:r>
              <a:rPr lang="ru-RU" sz="1400" b="1" dirty="0" smtClean="0">
                <a:solidFill>
                  <a:srgbClr val="002060"/>
                </a:solidFill>
              </a:rPr>
              <a:t>средствами</a:t>
            </a:r>
          </a:p>
          <a:p>
            <a:r>
              <a:rPr lang="ru-RU" sz="1400" b="1" dirty="0" smtClean="0">
                <a:solidFill>
                  <a:srgbClr val="002060"/>
                </a:solidFill>
              </a:rPr>
              <a:t> </a:t>
            </a:r>
            <a:r>
              <a:rPr lang="ru-RU" sz="1400" b="1" dirty="0" smtClean="0">
                <a:solidFill>
                  <a:srgbClr val="002060"/>
                </a:solidFill>
              </a:rPr>
              <a:t>обучения и воспитания.</a:t>
            </a:r>
          </a:p>
          <a:p>
            <a:r>
              <a:rPr lang="ru-RU" sz="1400" b="1" dirty="0" smtClean="0">
                <a:solidFill>
                  <a:srgbClr val="002060"/>
                </a:solidFill>
              </a:rPr>
              <a:t>П</a:t>
            </a:r>
            <a:r>
              <a:rPr lang="ru-RU" sz="1400" b="1" dirty="0" smtClean="0">
                <a:solidFill>
                  <a:srgbClr val="002060"/>
                </a:solidFill>
              </a:rPr>
              <a:t>редставлены </a:t>
            </a:r>
            <a:r>
              <a:rPr lang="ru-RU" sz="1400" b="1" dirty="0" smtClean="0">
                <a:solidFill>
                  <a:srgbClr val="002060"/>
                </a:solidFill>
              </a:rPr>
              <a:t>режим и распорядок дня во всех возрастных </a:t>
            </a:r>
            <a:endParaRPr lang="ru-RU" sz="1400" b="1" dirty="0" smtClean="0">
              <a:solidFill>
                <a:srgbClr val="002060"/>
              </a:solidFill>
            </a:endParaRPr>
          </a:p>
          <a:p>
            <a:r>
              <a:rPr lang="ru-RU" sz="1400" b="1" dirty="0" smtClean="0">
                <a:solidFill>
                  <a:srgbClr val="002060"/>
                </a:solidFill>
              </a:rPr>
              <a:t>группах</a:t>
            </a:r>
            <a:r>
              <a:rPr lang="ru-RU" sz="1400" b="1" dirty="0" smtClean="0">
                <a:solidFill>
                  <a:srgbClr val="002060"/>
                </a:solidFill>
              </a:rPr>
              <a:t>, календарный план воспитательной работы</a:t>
            </a:r>
            <a:endParaRPr lang="ru-RU" sz="1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Основная образовательная программа дошкольного образования (ООП ДО)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None/>
            </a:pPr>
            <a:r>
              <a:rPr lang="ru-RU" b="1" dirty="0" smtClean="0"/>
              <a:t> определяет</a:t>
            </a:r>
          </a:p>
          <a:p>
            <a:r>
              <a:rPr lang="ru-RU" dirty="0" smtClean="0"/>
              <a:t> </a:t>
            </a:r>
            <a:r>
              <a:rPr lang="ru-RU" dirty="0" smtClean="0"/>
              <a:t>единые для Российской Федерации базовые объем и содержание ДО, осваиваемые обучающимися в организациях, осуществляющих образовательную деятельность (далее - ДОО), и планируемые результаты освоения образовательной программы. </a:t>
            </a:r>
            <a:r>
              <a:rPr lang="ru-RU" i="1" dirty="0" smtClean="0"/>
              <a:t>Федеральная программа разработана в соответствии с федеральным государственным образовательным стандартом дошкольного образования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Основная образовательная программа дошкольного образования (ООП ДО)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None/>
            </a:pPr>
            <a:r>
              <a:rPr lang="ru-RU" b="1" dirty="0" smtClean="0"/>
              <a:t>обеспечивает</a:t>
            </a:r>
          </a:p>
          <a:p>
            <a:pPr>
              <a:buFont typeface="Wingdings" pitchFamily="2" charset="2"/>
              <a:buNone/>
            </a:pPr>
            <a:r>
              <a:rPr lang="ru-RU" dirty="0" smtClean="0"/>
              <a:t>    Развитие личности, мотивации и способностей детей в различных видах деятельности и охватывает следующие образовательные области:</a:t>
            </a:r>
          </a:p>
          <a:p>
            <a:r>
              <a:rPr lang="ru-RU" b="1" dirty="0" smtClean="0"/>
              <a:t>«Физическое развитие»</a:t>
            </a:r>
          </a:p>
          <a:p>
            <a:r>
              <a:rPr lang="ru-RU" b="1" dirty="0" smtClean="0"/>
              <a:t>«Социально – коммуникативное развитие»</a:t>
            </a:r>
          </a:p>
          <a:p>
            <a:r>
              <a:rPr lang="ru-RU" b="1" dirty="0" smtClean="0"/>
              <a:t>«Познавательное развитие»</a:t>
            </a:r>
          </a:p>
          <a:p>
            <a:r>
              <a:rPr lang="ru-RU" b="1" dirty="0" smtClean="0"/>
              <a:t>«Речевое развитие»</a:t>
            </a:r>
          </a:p>
          <a:p>
            <a:r>
              <a:rPr lang="ru-RU" b="1" dirty="0" smtClean="0"/>
              <a:t>«Художественно – эстетическое развитие»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685</TotalTime>
  <Words>2027</Words>
  <Application>Microsoft Office PowerPoint</Application>
  <PresentationFormat>Экран (4:3)</PresentationFormat>
  <Paragraphs>326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Яркая</vt:lpstr>
      <vt:lpstr>Слайд 1</vt:lpstr>
      <vt:lpstr>Слайд 2</vt:lpstr>
      <vt:lpstr>Муниципальное дошкольное                            образовательное учреждение       «Детский сад  № 22»</vt:lpstr>
      <vt:lpstr>Лицензия на право ведения образовательной деятельности серия: 76Л02 № 0000375 от 07 июля 2015 г., бессрочная.</vt:lpstr>
      <vt:lpstr>Слайд 5</vt:lpstr>
      <vt:lpstr>Слайд 6</vt:lpstr>
      <vt:lpstr>Слайд 7</vt:lpstr>
      <vt:lpstr>Основная образовательная программа дошкольного образования (ООП ДО)</vt:lpstr>
      <vt:lpstr>Основная образовательная программа дошкольного образования (ООП ДО)</vt:lpstr>
      <vt:lpstr>Ведущие цели Основной образовательной программы дошкольного образования (ООП ДО)</vt:lpstr>
      <vt:lpstr>Задачи реализации Программы в части, формируемой участниками образовательных отношений  </vt:lpstr>
      <vt:lpstr>Федеральная программа построена на следующих принципах ДО, установленных ФГОС ДО:</vt:lpstr>
      <vt:lpstr>Принципы и подходы к формированию Программы в части, формируемой участниками образовательных отношений </vt:lpstr>
      <vt:lpstr>Согласно ФГОС ДО педагогии учреждения используют различные формы реализации Федеральной программы в соответствии с видом детской деятельности и возрастными особенностями детей.</vt:lpstr>
      <vt:lpstr>Методы для достижения задач воспитания в ходе реализации Программы</vt:lpstr>
      <vt:lpstr>Направления поддержки детской инициативы</vt:lpstr>
      <vt:lpstr>Педагогическая диагностика достижения планируемых результатов</vt:lpstr>
      <vt:lpstr>Особенности взаимодействия педагогического коллектива с семьями обучающихся</vt:lpstr>
      <vt:lpstr>Принципы построения взаимодействия с родителями  </vt:lpstr>
      <vt:lpstr>Формы сотрудничества с семьёй</vt:lpstr>
      <vt:lpstr>Направления и задачи коррекционно-развивающей работы </vt:lpstr>
      <vt:lpstr> ПРОГРАММА ВОСПИТАНИЯ</vt:lpstr>
      <vt:lpstr> ПРОГРАММА ВОСПИТАНИЯ</vt:lpstr>
      <vt:lpstr> Особенности организации развивающей предметно- пространственной среды  </vt:lpstr>
      <vt:lpstr> Особенности организации развивающей предметно- пространственной среды  </vt:lpstr>
      <vt:lpstr>Слайд 26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Aleks</dc:creator>
  <cp:lastModifiedBy>пк</cp:lastModifiedBy>
  <cp:revision>39</cp:revision>
  <dcterms:created xsi:type="dcterms:W3CDTF">2015-07-05T22:25:37Z</dcterms:created>
  <dcterms:modified xsi:type="dcterms:W3CDTF">2023-08-15T13:24:47Z</dcterms:modified>
</cp:coreProperties>
</file>