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81014118_0LK60SN3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4419600"/>
          </a:xfrm>
        </p:spPr>
        <p:txBody>
          <a:bodyPr>
            <a:normAutofit/>
          </a:bodyPr>
          <a:lstStyle/>
          <a:p>
            <a:pPr algn="ctr"/>
            <a:r>
              <a:rPr lang="ru-RU" sz="27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Проект в средней группе «№ 4»   МДОУ «Детский сад № 22»</a:t>
            </a:r>
            <a:br>
              <a:rPr lang="ru-RU" sz="27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7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7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7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7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7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7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«По дорогам сказок…»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71800"/>
            <a:ext cx="9144000" cy="3886200"/>
          </a:xfrm>
        </p:spPr>
        <p:txBody>
          <a:bodyPr>
            <a:normAutofit lnSpcReduction="10000"/>
          </a:bodyPr>
          <a:lstStyle/>
          <a:p>
            <a:pPr algn="l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pPr algn="l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Разработали: Шевякова С. А.</a:t>
            </a:r>
          </a:p>
          <a:p>
            <a:pPr algn="l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		 Розанова И.В.</a:t>
            </a:r>
          </a:p>
          <a:p>
            <a:pPr algn="l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/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Ярославль,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2021г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Развивающая   среда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(Сюжетно-  ролевые   игры)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5170" name="Picture 2" descr="C:\Users\пк\Desktop\проект -по дорогам сказок\фото\СРИ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524000"/>
            <a:ext cx="2023333" cy="3600000"/>
          </a:xfrm>
          <a:prstGeom prst="rect">
            <a:avLst/>
          </a:prstGeom>
          <a:noFill/>
        </p:spPr>
      </p:pic>
      <p:pic>
        <p:nvPicPr>
          <p:cNvPr id="135171" name="Picture 3" descr="C:\Users\пк\Desktop\проект -по дорогам сказок\фото\СРИ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219200"/>
            <a:ext cx="2025000" cy="3600000"/>
          </a:xfrm>
          <a:prstGeom prst="rect">
            <a:avLst/>
          </a:prstGeom>
          <a:noFill/>
        </p:spPr>
      </p:pic>
      <p:pic>
        <p:nvPicPr>
          <p:cNvPr id="135172" name="Picture 4" descr="C:\Users\пк\Desktop\проект -по дорогам сказок\фото\СРИ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819400"/>
            <a:ext cx="2025000" cy="3600000"/>
          </a:xfrm>
          <a:prstGeom prst="rect">
            <a:avLst/>
          </a:prstGeom>
          <a:noFill/>
        </p:spPr>
      </p:pic>
      <p:pic>
        <p:nvPicPr>
          <p:cNvPr id="135173" name="Picture 5" descr="C:\Users\пк\Desktop\проект -по дорогам сказок\фото\СРИ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1981200"/>
            <a:ext cx="2025000" cy="360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Аппликация    «Репка»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6195" name="Picture 3" descr="C:\Users\пк\Desktop\проект -по дорогам сказок\фото\аппликация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3200000" cy="1800000"/>
          </a:xfrm>
          <a:prstGeom prst="rect">
            <a:avLst/>
          </a:prstGeom>
          <a:noFill/>
        </p:spPr>
      </p:pic>
      <p:pic>
        <p:nvPicPr>
          <p:cNvPr id="136196" name="Picture 4" descr="C:\Users\пк\Desktop\проект -по дорогам сказок\фото\аппликация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114800"/>
            <a:ext cx="3200000" cy="1800000"/>
          </a:xfrm>
          <a:prstGeom prst="rect">
            <a:avLst/>
          </a:prstGeom>
          <a:noFill/>
        </p:spPr>
      </p:pic>
      <p:pic>
        <p:nvPicPr>
          <p:cNvPr id="136197" name="Picture 5" descr="C:\Users\пк\Desktop\проект -по дорогам сказок\фото\аппликация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990600"/>
            <a:ext cx="3200000" cy="1800000"/>
          </a:xfrm>
          <a:prstGeom prst="rect">
            <a:avLst/>
          </a:prstGeom>
          <a:noFill/>
        </p:spPr>
      </p:pic>
      <p:pic>
        <p:nvPicPr>
          <p:cNvPr id="136198" name="Picture 6" descr="C:\Users\пк\Desktop\проект -по дорогам сказок\фото\аппликация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962400"/>
            <a:ext cx="3200000" cy="1800000"/>
          </a:xfrm>
          <a:prstGeom prst="rect">
            <a:avLst/>
          </a:prstGeom>
          <a:noFill/>
        </p:spPr>
      </p:pic>
      <p:pic>
        <p:nvPicPr>
          <p:cNvPr id="136194" name="Picture 2" descr="C:\Users\пк\Desktop\проект -по дорогам сказок\фото\аппликация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2438400"/>
            <a:ext cx="3200000" cy="180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Просмотр    мультфильмов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7218" name="Picture 2" descr="C:\Users\пк\Desktop\проект -по дорогам сказок\фото\мульт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066800"/>
            <a:ext cx="3200000" cy="1800000"/>
          </a:xfrm>
          <a:prstGeom prst="rect">
            <a:avLst/>
          </a:prstGeom>
          <a:noFill/>
        </p:spPr>
      </p:pic>
      <p:pic>
        <p:nvPicPr>
          <p:cNvPr id="137219" name="Picture 3" descr="C:\Users\пк\Desktop\проект -по дорогам сказок\фото\мульт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971800"/>
            <a:ext cx="6400000" cy="360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Инсценировка   сказок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8243" name="Picture 3" descr="C:\Users\пк\Desktop\проект -по дорогам сказок\фото\сказка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438400"/>
            <a:ext cx="2023333" cy="3600000"/>
          </a:xfrm>
          <a:prstGeom prst="rect">
            <a:avLst/>
          </a:prstGeom>
          <a:noFill/>
        </p:spPr>
      </p:pic>
      <p:pic>
        <p:nvPicPr>
          <p:cNvPr id="138244" name="Picture 4" descr="C:\Users\пк\Desktop\проект -по дорогам сказок\фото\сказка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990600"/>
            <a:ext cx="6172200" cy="34718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Открытое   занятие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«путешествие   в   мир   сказок»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9266" name="Picture 2" descr="C:\Users\пк\Desktop\проект -по дорогам сказок\фото\открытое занятие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3510000" cy="4680000"/>
          </a:xfrm>
          <a:prstGeom prst="rect">
            <a:avLst/>
          </a:prstGeom>
          <a:noFill/>
        </p:spPr>
      </p:pic>
      <p:pic>
        <p:nvPicPr>
          <p:cNvPr id="139267" name="Picture 3" descr="C:\Users\пк\Desktop\проект -по дорогам сказок\фото\открытое занятие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676400"/>
            <a:ext cx="4799367" cy="360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0292" name="Picture 4" descr="C:\Users\пк\Desktop\проект -по дорогам сказок\фото\открытое занятие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58000"/>
            <a:ext cx="4799367" cy="3600000"/>
          </a:xfrm>
          <a:prstGeom prst="rect">
            <a:avLst/>
          </a:prstGeom>
          <a:noFill/>
        </p:spPr>
      </p:pic>
      <p:pic>
        <p:nvPicPr>
          <p:cNvPr id="140290" name="Picture 2" descr="C:\Users\пк\Desktop\проект -по дорогам сказок\фото\открытое занятие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99367" cy="3600000"/>
          </a:xfrm>
          <a:prstGeom prst="rect">
            <a:avLst/>
          </a:prstGeom>
          <a:noFill/>
        </p:spPr>
      </p:pic>
      <p:pic>
        <p:nvPicPr>
          <p:cNvPr id="140293" name="Picture 5" descr="C:\Users\пк\Desktop\проект -по дорогам сказок\фото\открытое занятие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4633" y="3258000"/>
            <a:ext cx="4799367" cy="3600000"/>
          </a:xfrm>
          <a:prstGeom prst="rect">
            <a:avLst/>
          </a:prstGeom>
          <a:noFill/>
        </p:spPr>
      </p:pic>
      <p:pic>
        <p:nvPicPr>
          <p:cNvPr id="140291" name="Picture 3" descr="C:\Users\пк\Desktop\проект -по дорогам сказок\фото\открытое занятие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4633" y="0"/>
            <a:ext cx="4799367" cy="360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Сказка   «теремок»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1316" name="Picture 4" descr="C:\Users\пк\Desktop\проект -по дорогам сказок\фото\теремок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258000"/>
            <a:ext cx="5400000" cy="3600000"/>
          </a:xfrm>
          <a:prstGeom prst="rect">
            <a:avLst/>
          </a:prstGeom>
          <a:noFill/>
        </p:spPr>
      </p:pic>
      <p:pic>
        <p:nvPicPr>
          <p:cNvPr id="141314" name="Picture 2" descr="C:\Users\пк\Desktop\проект -по дорогам сказок\фото\теремок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66800"/>
            <a:ext cx="4320000" cy="2880000"/>
          </a:xfrm>
          <a:prstGeom prst="rect">
            <a:avLst/>
          </a:prstGeom>
          <a:noFill/>
        </p:spPr>
      </p:pic>
      <p:pic>
        <p:nvPicPr>
          <p:cNvPr id="141315" name="Picture 3" descr="C:\Users\пк\Desktop\проект -по дорогам сказок\фото\теремок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066800"/>
            <a:ext cx="4320000" cy="288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Выставка    поделок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«В   гостях   у   сказки»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2338" name="Picture 2" descr="C:\Users\пк\Desktop\проект -по дорогам сказок\фото\поделки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447800"/>
            <a:ext cx="2700000" cy="1800000"/>
          </a:xfrm>
          <a:prstGeom prst="rect">
            <a:avLst/>
          </a:prstGeom>
          <a:noFill/>
        </p:spPr>
      </p:pic>
      <p:pic>
        <p:nvPicPr>
          <p:cNvPr id="142339" name="Picture 3" descr="C:\Users\пк\Desktop\проект -по дорогам сказок\фото\поделки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447800"/>
            <a:ext cx="2700000" cy="1800000"/>
          </a:xfrm>
          <a:prstGeom prst="rect">
            <a:avLst/>
          </a:prstGeom>
          <a:noFill/>
        </p:spPr>
      </p:pic>
      <p:pic>
        <p:nvPicPr>
          <p:cNvPr id="142340" name="Picture 4" descr="C:\Users\пк\Desktop\проект -по дорогам сказок\фото\поделки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447800"/>
            <a:ext cx="2700000" cy="1800000"/>
          </a:xfrm>
          <a:prstGeom prst="rect">
            <a:avLst/>
          </a:prstGeom>
          <a:noFill/>
        </p:spPr>
      </p:pic>
      <p:pic>
        <p:nvPicPr>
          <p:cNvPr id="142341" name="Picture 5" descr="C:\Users\пк\Desktop\проект -по дорогам сказок\фото\поделки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3581400"/>
            <a:ext cx="2700000" cy="1800000"/>
          </a:xfrm>
          <a:prstGeom prst="rect">
            <a:avLst/>
          </a:prstGeom>
          <a:noFill/>
        </p:spPr>
      </p:pic>
      <p:pic>
        <p:nvPicPr>
          <p:cNvPr id="142342" name="Picture 6" descr="C:\Users\пк\Desktop\проект -по дорогам сказок\фото\поделки (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581400"/>
            <a:ext cx="2700000" cy="180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43362" name="Picture 2" descr="C:\Users\пк\Desktop\проект -по дорогам сказок\фото\поделки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09600"/>
            <a:ext cx="2700000" cy="1800000"/>
          </a:xfrm>
          <a:prstGeom prst="rect">
            <a:avLst/>
          </a:prstGeom>
          <a:noFill/>
        </p:spPr>
      </p:pic>
      <p:pic>
        <p:nvPicPr>
          <p:cNvPr id="143363" name="Picture 3" descr="C:\Users\пк\Desktop\проект -по дорогам сказок\фото\поделки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038600"/>
            <a:ext cx="2700000" cy="1800000"/>
          </a:xfrm>
          <a:prstGeom prst="rect">
            <a:avLst/>
          </a:prstGeom>
          <a:noFill/>
        </p:spPr>
      </p:pic>
      <p:pic>
        <p:nvPicPr>
          <p:cNvPr id="143364" name="Picture 4" descr="C:\Users\пк\Desktop\проект -по дорогам сказок\фото\поделки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514600"/>
            <a:ext cx="2700000" cy="1800000"/>
          </a:xfrm>
          <a:prstGeom prst="rect">
            <a:avLst/>
          </a:prstGeom>
          <a:noFill/>
        </p:spPr>
      </p:pic>
      <p:pic>
        <p:nvPicPr>
          <p:cNvPr id="143365" name="Picture 5" descr="C:\Users\пк\Desktop\проект -по дорогам сказок\фото\поделки (9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609600"/>
            <a:ext cx="2700000" cy="1800000"/>
          </a:xfrm>
          <a:prstGeom prst="rect">
            <a:avLst/>
          </a:prstGeom>
          <a:noFill/>
        </p:spPr>
      </p:pic>
      <p:pic>
        <p:nvPicPr>
          <p:cNvPr id="143366" name="Picture 6" descr="C:\Users\пк\Desktop\проект -по дорогам сказок\фото\поделки (10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114800"/>
            <a:ext cx="2700000" cy="180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81014118_0LK60SN3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71206" y="2967335"/>
            <a:ext cx="5801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685800" y="533400"/>
            <a:ext cx="7848600" cy="57912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Название проекта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«По дорогам сказок»</a:t>
            </a:r>
          </a:p>
          <a:p>
            <a:pPr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Цель: </a:t>
            </a:r>
            <a:r>
              <a:rPr lang="ru-RU" sz="2800" dirty="0" smtClean="0">
                <a:latin typeface="Monotype Corsiva" pitchFamily="66" charset="0"/>
              </a:rPr>
              <a:t>Воспитывать  у детей любовь к русским народным сказкам; развитие у детей устойчивого интереса к сказке,</a:t>
            </a:r>
          </a:p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как к произведению искусства; раскрытие совместного творчества детей и родителей. </a:t>
            </a:r>
          </a:p>
          <a:p>
            <a:pPr>
              <a:buNone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Задачи:</a:t>
            </a:r>
          </a:p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для детей: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1"/>
            <a:r>
              <a:rPr lang="ru-RU" sz="2000" dirty="0" smtClean="0">
                <a:latin typeface="Monotype Corsiva" pitchFamily="66" charset="0"/>
              </a:rPr>
              <a:t>Образовательные:</a:t>
            </a:r>
          </a:p>
          <a:p>
            <a:pPr lvl="2"/>
            <a:r>
              <a:rPr lang="ru-RU" sz="2000" dirty="0" smtClean="0">
                <a:latin typeface="Monotype Corsiva" pitchFamily="66" charset="0"/>
              </a:rPr>
              <a:t>расширить представление детей о сказках</a:t>
            </a:r>
          </a:p>
          <a:p>
            <a:pPr lvl="2"/>
            <a:r>
              <a:rPr lang="ru-RU" sz="2000" dirty="0" smtClean="0">
                <a:latin typeface="Monotype Corsiva" pitchFamily="66" charset="0"/>
              </a:rPr>
              <a:t>учить детей рассуждать,</a:t>
            </a:r>
          </a:p>
          <a:p>
            <a:pPr lvl="2"/>
            <a:r>
              <a:rPr lang="ru-RU" sz="2000" dirty="0" smtClean="0">
                <a:latin typeface="Monotype Corsiva" pitchFamily="66" charset="0"/>
              </a:rPr>
              <a:t>формировать умение выразительно читать стихи, инсценировать эпизоды сказок;</a:t>
            </a:r>
          </a:p>
          <a:p>
            <a:pPr lvl="5"/>
            <a:r>
              <a:rPr lang="ru-RU" dirty="0" smtClean="0">
                <a:latin typeface="Monotype Corsiva" pitchFamily="66" charset="0"/>
              </a:rPr>
              <a:t>обогащать и расширять словарный запас детей.</a:t>
            </a:r>
          </a:p>
          <a:p>
            <a:pPr lvl="5"/>
            <a:r>
              <a:rPr lang="ru-RU" dirty="0" smtClean="0">
                <a:latin typeface="Monotype Corsiva" pitchFamily="66" charset="0"/>
              </a:rPr>
              <a:t>Развивающие:</a:t>
            </a:r>
          </a:p>
          <a:p>
            <a:pPr lvl="5"/>
            <a:r>
              <a:rPr lang="ru-RU" dirty="0" smtClean="0">
                <a:latin typeface="Monotype Corsiva" pitchFamily="66" charset="0"/>
              </a:rPr>
              <a:t>развивать умения применять свои знания в беседе, добиваться связных высказываний;</a:t>
            </a:r>
          </a:p>
          <a:p>
            <a:pPr lvl="5"/>
            <a:r>
              <a:rPr lang="ru-RU" dirty="0" smtClean="0">
                <a:latin typeface="Monotype Corsiva" pitchFamily="66" charset="0"/>
              </a:rPr>
              <a:t>развивать у детей образное мышление, фантазию, творческие способности;</a:t>
            </a:r>
          </a:p>
          <a:p>
            <a:pPr lvl="5"/>
            <a:r>
              <a:rPr lang="ru-RU" dirty="0" smtClean="0">
                <a:latin typeface="Monotype Corsiva" pitchFamily="66" charset="0"/>
              </a:rPr>
              <a:t>развивать коммуникабельность и умение общаться с взрослыми людьми в разных ситуациях;</a:t>
            </a:r>
          </a:p>
          <a:p>
            <a:pPr lvl="5"/>
            <a:r>
              <a:rPr lang="ru-RU" dirty="0" smtClean="0">
                <a:latin typeface="Monotype Corsiva" pitchFamily="66" charset="0"/>
              </a:rPr>
              <a:t>Воспитательные:</a:t>
            </a:r>
          </a:p>
          <a:p>
            <a:pPr lvl="5"/>
            <a:r>
              <a:rPr lang="ru-RU" dirty="0" smtClean="0">
                <a:latin typeface="Monotype Corsiva" pitchFamily="66" charset="0"/>
              </a:rPr>
              <a:t>воспитывать чувства дружбы и коллективизма.</a:t>
            </a:r>
          </a:p>
          <a:p>
            <a:pPr lvl="5"/>
            <a:r>
              <a:rPr lang="ru-RU" dirty="0" smtClean="0">
                <a:latin typeface="Monotype Corsiva" pitchFamily="66" charset="0"/>
              </a:rPr>
              <a:t>воспитывать культуру речи,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170" name="AutoShape 2" descr="http://obho.ru/uploads/images/s/k/z/skzochnij_fon_bolshogo_razreshenija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609600"/>
            <a:ext cx="71628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Задачи:</a:t>
            </a:r>
          </a:p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для родителей: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1"/>
            <a:r>
              <a:rPr lang="ru-RU" sz="2000" dirty="0" smtClean="0">
                <a:latin typeface="Monotype Corsiva" pitchFamily="66" charset="0"/>
              </a:rPr>
              <a:t>создание в семье благоприятных условий для развития ребенка, с учетом опыта детей приобретенного в детском саду;</a:t>
            </a:r>
          </a:p>
          <a:p>
            <a:pPr lvl="1"/>
            <a:r>
              <a:rPr lang="ru-RU" sz="2000" dirty="0" smtClean="0">
                <a:latin typeface="Monotype Corsiva" pitchFamily="66" charset="0"/>
              </a:rPr>
              <a:t>развитие совместного творчества родителей и детей;</a:t>
            </a:r>
          </a:p>
          <a:p>
            <a:pPr lvl="1"/>
            <a:r>
              <a:rPr lang="ru-RU" sz="2000" dirty="0" smtClean="0">
                <a:latin typeface="Monotype Corsiva" pitchFamily="66" charset="0"/>
              </a:rPr>
              <a:t>развивать у родителей способность видеть в ребенке личность, уважать его мнение, обсуждать с ним предстоящую работу;</a:t>
            </a:r>
          </a:p>
          <a:p>
            <a:pPr lvl="1"/>
            <a:r>
              <a:rPr lang="ru-RU" sz="2000" dirty="0" smtClean="0">
                <a:latin typeface="Monotype Corsiva" pitchFamily="66" charset="0"/>
              </a:rPr>
              <a:t>заинтересовать родителей жизнью группы, вызвать желание участвовать в ней. </a:t>
            </a:r>
          </a:p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для педагогов: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lvl="1"/>
            <a:r>
              <a:rPr lang="ru-RU" sz="2000" dirty="0" smtClean="0">
                <a:latin typeface="Monotype Corsiva" pitchFamily="66" charset="0"/>
              </a:rPr>
              <a:t>развитие творческого потенциала ребенка;</a:t>
            </a:r>
          </a:p>
          <a:p>
            <a:pPr lvl="1"/>
            <a:r>
              <a:rPr lang="ru-RU" sz="2000" dirty="0" smtClean="0">
                <a:latin typeface="Monotype Corsiva" pitchFamily="66" charset="0"/>
              </a:rPr>
              <a:t>показать родителям знания и </a:t>
            </a:r>
          </a:p>
          <a:p>
            <a:pPr lvl="1">
              <a:buNone/>
            </a:pPr>
            <a:r>
              <a:rPr lang="ru-RU" sz="2000" dirty="0" smtClean="0">
                <a:latin typeface="Monotype Corsiva" pitchFamily="66" charset="0"/>
              </a:rPr>
              <a:t>умения детей, приобретенные в ходе </a:t>
            </a:r>
          </a:p>
          <a:p>
            <a:pPr lvl="1">
              <a:buNone/>
            </a:pPr>
            <a:r>
              <a:rPr lang="ru-RU" sz="2000" dirty="0" smtClean="0">
                <a:latin typeface="Monotype Corsiva" pitchFamily="66" charset="0"/>
              </a:rPr>
              <a:t>реализации проекта. 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50" name="AutoShape 2" descr="https://fs00.infourok.ru/images/doc/26/34206/hello_html_46b602f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228600"/>
            <a:ext cx="7772400" cy="6629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Ожидаемые результаты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</a:p>
          <a:p>
            <a:r>
              <a:rPr lang="ru-RU" sz="1600" u="sng" dirty="0" smtClean="0">
                <a:solidFill>
                  <a:schemeClr val="tx1"/>
                </a:solidFill>
                <a:latin typeface="Monotype Corsiva" pitchFamily="66" charset="0"/>
              </a:rPr>
              <a:t>для детей:</a:t>
            </a:r>
            <a:endParaRPr lang="ru-RU" sz="16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1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развитие интереса детей к русским народным сказкам;</a:t>
            </a:r>
          </a:p>
          <a:p>
            <a:pPr lvl="1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закрепление умения применять свои знания в беседе, связных высказываниях;</a:t>
            </a:r>
          </a:p>
          <a:p>
            <a:pPr lvl="1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воспитание чувства дружбы и коллективизма;</a:t>
            </a:r>
          </a:p>
          <a:p>
            <a:pPr lvl="1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получить эмоциональный отклик от своей работы;</a:t>
            </a:r>
          </a:p>
          <a:p>
            <a:pPr lvl="1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пополнение книжного уголка книгами по разделу «Сказки».</a:t>
            </a:r>
          </a:p>
          <a:p>
            <a:r>
              <a:rPr lang="ru-RU" sz="1600" u="sng" dirty="0" smtClean="0">
                <a:solidFill>
                  <a:schemeClr val="tx1"/>
                </a:solidFill>
                <a:latin typeface="Monotype Corsiva" pitchFamily="66" charset="0"/>
              </a:rPr>
              <a:t>для педагогов:</a:t>
            </a:r>
            <a:endParaRPr lang="ru-RU" sz="16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1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составление картотеки с речевым материалом (пословицы, поговорки и загадки о сказках и сказочных героях);</a:t>
            </a:r>
          </a:p>
          <a:p>
            <a:pPr lvl="1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разработка серии конспектов; </a:t>
            </a:r>
          </a:p>
          <a:p>
            <a:pPr lvl="1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изготовление пальчикового театра по сказкам «Колобок», «Теремок», «Репка»;</a:t>
            </a:r>
          </a:p>
          <a:p>
            <a:pPr lvl="1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изготовление совместных творческих работ с детьми и родителями;</a:t>
            </a:r>
          </a:p>
          <a:p>
            <a:pPr lvl="1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разработка методических рекомендации для воспитателей и родителей;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Презентация проекта ;</a:t>
            </a:r>
          </a:p>
          <a:p>
            <a:pPr lvl="1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желание продолжить проектную деятельность;</a:t>
            </a:r>
          </a:p>
          <a:p>
            <a:pPr lvl="1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оформление проекта.</a:t>
            </a:r>
          </a:p>
          <a:p>
            <a:r>
              <a:rPr lang="ru-RU" sz="1600" u="sng" dirty="0" smtClean="0">
                <a:solidFill>
                  <a:schemeClr val="tx1"/>
                </a:solidFill>
                <a:latin typeface="Monotype Corsiva" pitchFamily="66" charset="0"/>
              </a:rPr>
              <a:t>для родителей:</a:t>
            </a:r>
            <a:endParaRPr lang="ru-RU" sz="16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lvl="1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содержательно проведённое с ребёнком время, желание принимать </a:t>
            </a:r>
          </a:p>
          <a:p>
            <a:pPr lvl="1">
              <a:buNone/>
            </a:pPr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участие в совместных мероприятиях, общие интересы;</a:t>
            </a:r>
          </a:p>
          <a:p>
            <a:pPr lvl="1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активное участие родителей в жизни детского сада и группы;</a:t>
            </a:r>
          </a:p>
          <a:p>
            <a:pPr lvl="1"/>
            <a:r>
              <a:rPr lang="ru-RU" sz="1600" dirty="0" smtClean="0">
                <a:solidFill>
                  <a:schemeClr val="tx1"/>
                </a:solidFill>
                <a:latin typeface="Monotype Corsiva" pitchFamily="66" charset="0"/>
              </a:rPr>
              <a:t>рост уровня информированности родителей о деятельности ДОУ.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838200"/>
            <a:ext cx="7848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Тип проекта: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творческий, групповой, семейный.</a:t>
            </a: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Участники проекта: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дети средней группы, родители, педагогический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коллектив.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Срок реализации проекта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краткосрочный.</a:t>
            </a: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По количеству участников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коллективный.</a:t>
            </a:r>
          </a:p>
          <a:p>
            <a:pPr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 По продолжительности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 2недели.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Посещение   библиотеки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3" name="Picture 1" descr="C:\Users\пк\Desktop\проект -по дорогам сказок\фото\библиотека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4572000" cy="3429452"/>
          </a:xfrm>
          <a:prstGeom prst="rect">
            <a:avLst/>
          </a:prstGeom>
          <a:noFill/>
        </p:spPr>
      </p:pic>
      <p:pic>
        <p:nvPicPr>
          <p:cNvPr id="3074" name="Picture 2" descr="C:\Users\пк\Desktop\проект -по дорогам сказок\фото\библиотека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895600"/>
            <a:ext cx="4114800" cy="308650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Развивающая   среда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(Изготовление   атрибутов)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3122" name="Picture 2" descr="C:\Users\пк\Desktop\проект -по дорогам сказок\фото\по среде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95400"/>
            <a:ext cx="1905000" cy="3386667"/>
          </a:xfrm>
          <a:prstGeom prst="rect">
            <a:avLst/>
          </a:prstGeom>
          <a:noFill/>
        </p:spPr>
      </p:pic>
      <p:pic>
        <p:nvPicPr>
          <p:cNvPr id="133123" name="Picture 3" descr="C:\Users\пк\Desktop\проект -по дорогам сказок\фото\по среде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905000"/>
            <a:ext cx="2025000" cy="3600000"/>
          </a:xfrm>
          <a:prstGeom prst="rect">
            <a:avLst/>
          </a:prstGeom>
          <a:noFill/>
        </p:spPr>
      </p:pic>
      <p:pic>
        <p:nvPicPr>
          <p:cNvPr id="133124" name="Picture 4" descr="C:\Users\пк\Desktop\проект -по дорогам сказок\фото\по среде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438400"/>
            <a:ext cx="2025000" cy="360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3.infourok.ru/uploads/ex/1228/000359ff-d10a9185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Развивающая среда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(выставка книг)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4146" name="Picture 2" descr="C:\Users\пк\Desktop\проект -по дорогам сказок\фото\по среде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4480000" cy="2520000"/>
          </a:xfrm>
          <a:prstGeom prst="rect">
            <a:avLst/>
          </a:prstGeom>
          <a:noFill/>
        </p:spPr>
      </p:pic>
      <p:pic>
        <p:nvPicPr>
          <p:cNvPr id="134147" name="Picture 3" descr="C:\Users\пк\Desktop\проект -по дорогам сказок\фото\по среде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810000"/>
            <a:ext cx="4480000" cy="252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317</TotalTime>
  <Words>410</Words>
  <Application>Microsoft Office PowerPoint</Application>
  <PresentationFormat>Экран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Проект в средней группе «№ 4»   МДОУ «Детский сад № 22»    «По дорогам сказок…» </vt:lpstr>
      <vt:lpstr>Слайд 2</vt:lpstr>
      <vt:lpstr>Слайд 3</vt:lpstr>
      <vt:lpstr>Слайд 4</vt:lpstr>
      <vt:lpstr>Слайд 5</vt:lpstr>
      <vt:lpstr>Слайд 6</vt:lpstr>
      <vt:lpstr>Посещение   библиотеки</vt:lpstr>
      <vt:lpstr>Развивающая   среда  (Изготовление   атрибутов)</vt:lpstr>
      <vt:lpstr>Развивающая среда  (выставка книг)</vt:lpstr>
      <vt:lpstr>Развивающая   среда  (Сюжетно-  ролевые   игры)</vt:lpstr>
      <vt:lpstr>Аппликация    «Репка»</vt:lpstr>
      <vt:lpstr>Просмотр    мультфильмов</vt:lpstr>
      <vt:lpstr>Инсценировка   сказок</vt:lpstr>
      <vt:lpstr>Открытое   занятие  «путешествие   в   мир   сказок»</vt:lpstr>
      <vt:lpstr>Слайд 15</vt:lpstr>
      <vt:lpstr>Сказка   «теремок»</vt:lpstr>
      <vt:lpstr>Выставка    поделок «В   гостях   у   сказки»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средней группе «№ 4» МДОУ «Детский сад № 22» «Семейные традиции» </dc:title>
  <dc:creator>пк</dc:creator>
  <cp:lastModifiedBy>пк</cp:lastModifiedBy>
  <cp:revision>55</cp:revision>
  <dcterms:created xsi:type="dcterms:W3CDTF">2016-12-01T09:57:20Z</dcterms:created>
  <dcterms:modified xsi:type="dcterms:W3CDTF">2023-01-12T10:52:27Z</dcterms:modified>
</cp:coreProperties>
</file>