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2" r:id="rId19"/>
    <p:sldId id="276"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2D130E-003A-A588-0EDC-FCBF8E60A7D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5938A6B-4B24-7BEB-45B2-C30C54EFB8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3D137B0-7EAE-7720-B4FB-CBFC0696F4BF}"/>
              </a:ext>
            </a:extLst>
          </p:cNvPr>
          <p:cNvSpPr>
            <a:spLocks noGrp="1"/>
          </p:cNvSpPr>
          <p:nvPr>
            <p:ph type="dt" sz="half" idx="10"/>
          </p:nvPr>
        </p:nvSpPr>
        <p:spPr/>
        <p:txBody>
          <a:bodyPr/>
          <a:lstStyle/>
          <a:p>
            <a:fld id="{79CEECDB-5EC9-4FC5-BE59-64A939F7428F}" type="datetimeFigureOut">
              <a:rPr lang="ru-RU" smtClean="0"/>
              <a:t>16.10.2023</a:t>
            </a:fld>
            <a:endParaRPr lang="ru-RU"/>
          </a:p>
        </p:txBody>
      </p:sp>
      <p:sp>
        <p:nvSpPr>
          <p:cNvPr id="5" name="Нижний колонтитул 4">
            <a:extLst>
              <a:ext uri="{FF2B5EF4-FFF2-40B4-BE49-F238E27FC236}">
                <a16:creationId xmlns:a16="http://schemas.microsoft.com/office/drawing/2014/main" id="{F7C35EC4-5459-DC55-C49D-27D1EFD91C4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448763F-0560-9325-B5F4-F22F51821FEB}"/>
              </a:ext>
            </a:extLst>
          </p:cNvPr>
          <p:cNvSpPr>
            <a:spLocks noGrp="1"/>
          </p:cNvSpPr>
          <p:nvPr>
            <p:ph type="sldNum" sz="quarter" idx="12"/>
          </p:nvPr>
        </p:nvSpPr>
        <p:spPr/>
        <p:txBody>
          <a:bodyPr/>
          <a:lstStyle/>
          <a:p>
            <a:fld id="{ACDB90F1-2517-40F4-B187-40011F70DC5C}" type="slidenum">
              <a:rPr lang="ru-RU" smtClean="0"/>
              <a:t>‹#›</a:t>
            </a:fld>
            <a:endParaRPr lang="ru-RU"/>
          </a:p>
        </p:txBody>
      </p:sp>
    </p:spTree>
    <p:extLst>
      <p:ext uri="{BB962C8B-B14F-4D97-AF65-F5344CB8AC3E}">
        <p14:creationId xmlns:p14="http://schemas.microsoft.com/office/powerpoint/2010/main" val="2085574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755C30-6113-6650-E0C0-EBA2C53C415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011E171-2587-4DE6-D38F-29B62E8719F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852339B-6F44-D612-57DD-D163875DBC76}"/>
              </a:ext>
            </a:extLst>
          </p:cNvPr>
          <p:cNvSpPr>
            <a:spLocks noGrp="1"/>
          </p:cNvSpPr>
          <p:nvPr>
            <p:ph type="dt" sz="half" idx="10"/>
          </p:nvPr>
        </p:nvSpPr>
        <p:spPr/>
        <p:txBody>
          <a:bodyPr/>
          <a:lstStyle/>
          <a:p>
            <a:fld id="{79CEECDB-5EC9-4FC5-BE59-64A939F7428F}" type="datetimeFigureOut">
              <a:rPr lang="ru-RU" smtClean="0"/>
              <a:t>16.10.2023</a:t>
            </a:fld>
            <a:endParaRPr lang="ru-RU"/>
          </a:p>
        </p:txBody>
      </p:sp>
      <p:sp>
        <p:nvSpPr>
          <p:cNvPr id="5" name="Нижний колонтитул 4">
            <a:extLst>
              <a:ext uri="{FF2B5EF4-FFF2-40B4-BE49-F238E27FC236}">
                <a16:creationId xmlns:a16="http://schemas.microsoft.com/office/drawing/2014/main" id="{CED80A14-4E02-6AF8-F800-EB930545F1E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DC8EE90-8200-F270-013E-DE12D1D99610}"/>
              </a:ext>
            </a:extLst>
          </p:cNvPr>
          <p:cNvSpPr>
            <a:spLocks noGrp="1"/>
          </p:cNvSpPr>
          <p:nvPr>
            <p:ph type="sldNum" sz="quarter" idx="12"/>
          </p:nvPr>
        </p:nvSpPr>
        <p:spPr/>
        <p:txBody>
          <a:bodyPr/>
          <a:lstStyle/>
          <a:p>
            <a:fld id="{ACDB90F1-2517-40F4-B187-40011F70DC5C}" type="slidenum">
              <a:rPr lang="ru-RU" smtClean="0"/>
              <a:t>‹#›</a:t>
            </a:fld>
            <a:endParaRPr lang="ru-RU"/>
          </a:p>
        </p:txBody>
      </p:sp>
    </p:spTree>
    <p:extLst>
      <p:ext uri="{BB962C8B-B14F-4D97-AF65-F5344CB8AC3E}">
        <p14:creationId xmlns:p14="http://schemas.microsoft.com/office/powerpoint/2010/main" val="186078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4CB2E58-C8CC-C0CC-97C8-AEE47492148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A4CD5CD-B5E1-00F7-0B57-0624830F846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8C6E0B9-B7A7-AB83-0EF7-00D1D33D1E63}"/>
              </a:ext>
            </a:extLst>
          </p:cNvPr>
          <p:cNvSpPr>
            <a:spLocks noGrp="1"/>
          </p:cNvSpPr>
          <p:nvPr>
            <p:ph type="dt" sz="half" idx="10"/>
          </p:nvPr>
        </p:nvSpPr>
        <p:spPr/>
        <p:txBody>
          <a:bodyPr/>
          <a:lstStyle/>
          <a:p>
            <a:fld id="{79CEECDB-5EC9-4FC5-BE59-64A939F7428F}" type="datetimeFigureOut">
              <a:rPr lang="ru-RU" smtClean="0"/>
              <a:t>16.10.2023</a:t>
            </a:fld>
            <a:endParaRPr lang="ru-RU"/>
          </a:p>
        </p:txBody>
      </p:sp>
      <p:sp>
        <p:nvSpPr>
          <p:cNvPr id="5" name="Нижний колонтитул 4">
            <a:extLst>
              <a:ext uri="{FF2B5EF4-FFF2-40B4-BE49-F238E27FC236}">
                <a16:creationId xmlns:a16="http://schemas.microsoft.com/office/drawing/2014/main" id="{928586E9-5599-F8A5-D0AD-1195402475C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D3E91A6-2772-950D-3329-D03E7630415A}"/>
              </a:ext>
            </a:extLst>
          </p:cNvPr>
          <p:cNvSpPr>
            <a:spLocks noGrp="1"/>
          </p:cNvSpPr>
          <p:nvPr>
            <p:ph type="sldNum" sz="quarter" idx="12"/>
          </p:nvPr>
        </p:nvSpPr>
        <p:spPr/>
        <p:txBody>
          <a:bodyPr/>
          <a:lstStyle/>
          <a:p>
            <a:fld id="{ACDB90F1-2517-40F4-B187-40011F70DC5C}" type="slidenum">
              <a:rPr lang="ru-RU" smtClean="0"/>
              <a:t>‹#›</a:t>
            </a:fld>
            <a:endParaRPr lang="ru-RU"/>
          </a:p>
        </p:txBody>
      </p:sp>
    </p:spTree>
    <p:extLst>
      <p:ext uri="{BB962C8B-B14F-4D97-AF65-F5344CB8AC3E}">
        <p14:creationId xmlns:p14="http://schemas.microsoft.com/office/powerpoint/2010/main" val="372265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108692-50CE-73F0-E182-7D187317584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5C931FE-06F2-8C0F-1A39-28FDF802F10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650C792-D733-932D-9FF4-566DC9A6290F}"/>
              </a:ext>
            </a:extLst>
          </p:cNvPr>
          <p:cNvSpPr>
            <a:spLocks noGrp="1"/>
          </p:cNvSpPr>
          <p:nvPr>
            <p:ph type="dt" sz="half" idx="10"/>
          </p:nvPr>
        </p:nvSpPr>
        <p:spPr/>
        <p:txBody>
          <a:bodyPr/>
          <a:lstStyle/>
          <a:p>
            <a:fld id="{79CEECDB-5EC9-4FC5-BE59-64A939F7428F}" type="datetimeFigureOut">
              <a:rPr lang="ru-RU" smtClean="0"/>
              <a:t>16.10.2023</a:t>
            </a:fld>
            <a:endParaRPr lang="ru-RU"/>
          </a:p>
        </p:txBody>
      </p:sp>
      <p:sp>
        <p:nvSpPr>
          <p:cNvPr id="5" name="Нижний колонтитул 4">
            <a:extLst>
              <a:ext uri="{FF2B5EF4-FFF2-40B4-BE49-F238E27FC236}">
                <a16:creationId xmlns:a16="http://schemas.microsoft.com/office/drawing/2014/main" id="{777C4C01-C257-A5E2-4778-0C1A4AB9840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F4EE8D3-43BD-8873-EED6-8AF2996D7EDF}"/>
              </a:ext>
            </a:extLst>
          </p:cNvPr>
          <p:cNvSpPr>
            <a:spLocks noGrp="1"/>
          </p:cNvSpPr>
          <p:nvPr>
            <p:ph type="sldNum" sz="quarter" idx="12"/>
          </p:nvPr>
        </p:nvSpPr>
        <p:spPr/>
        <p:txBody>
          <a:bodyPr/>
          <a:lstStyle/>
          <a:p>
            <a:fld id="{ACDB90F1-2517-40F4-B187-40011F70DC5C}" type="slidenum">
              <a:rPr lang="ru-RU" smtClean="0"/>
              <a:t>‹#›</a:t>
            </a:fld>
            <a:endParaRPr lang="ru-RU"/>
          </a:p>
        </p:txBody>
      </p:sp>
    </p:spTree>
    <p:extLst>
      <p:ext uri="{BB962C8B-B14F-4D97-AF65-F5344CB8AC3E}">
        <p14:creationId xmlns:p14="http://schemas.microsoft.com/office/powerpoint/2010/main" val="203600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065A74-0E6F-51B6-3105-0AF91BD2BFF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ACE3681-A062-448E-5ECF-0FF925779D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E5CB71E-ABEA-8319-B418-3127A75E6EB8}"/>
              </a:ext>
            </a:extLst>
          </p:cNvPr>
          <p:cNvSpPr>
            <a:spLocks noGrp="1"/>
          </p:cNvSpPr>
          <p:nvPr>
            <p:ph type="dt" sz="half" idx="10"/>
          </p:nvPr>
        </p:nvSpPr>
        <p:spPr/>
        <p:txBody>
          <a:bodyPr/>
          <a:lstStyle/>
          <a:p>
            <a:fld id="{79CEECDB-5EC9-4FC5-BE59-64A939F7428F}" type="datetimeFigureOut">
              <a:rPr lang="ru-RU" smtClean="0"/>
              <a:t>16.10.2023</a:t>
            </a:fld>
            <a:endParaRPr lang="ru-RU"/>
          </a:p>
        </p:txBody>
      </p:sp>
      <p:sp>
        <p:nvSpPr>
          <p:cNvPr id="5" name="Нижний колонтитул 4">
            <a:extLst>
              <a:ext uri="{FF2B5EF4-FFF2-40B4-BE49-F238E27FC236}">
                <a16:creationId xmlns:a16="http://schemas.microsoft.com/office/drawing/2014/main" id="{F77E21FC-2065-2BD6-E8F9-CCA4DB38C0D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21835D9-D37F-C60E-361F-23FD13E14FDE}"/>
              </a:ext>
            </a:extLst>
          </p:cNvPr>
          <p:cNvSpPr>
            <a:spLocks noGrp="1"/>
          </p:cNvSpPr>
          <p:nvPr>
            <p:ph type="sldNum" sz="quarter" idx="12"/>
          </p:nvPr>
        </p:nvSpPr>
        <p:spPr/>
        <p:txBody>
          <a:bodyPr/>
          <a:lstStyle/>
          <a:p>
            <a:fld id="{ACDB90F1-2517-40F4-B187-40011F70DC5C}" type="slidenum">
              <a:rPr lang="ru-RU" smtClean="0"/>
              <a:t>‹#›</a:t>
            </a:fld>
            <a:endParaRPr lang="ru-RU"/>
          </a:p>
        </p:txBody>
      </p:sp>
    </p:spTree>
    <p:extLst>
      <p:ext uri="{BB962C8B-B14F-4D97-AF65-F5344CB8AC3E}">
        <p14:creationId xmlns:p14="http://schemas.microsoft.com/office/powerpoint/2010/main" val="451925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C1BB4C-9DFA-A9D4-273B-96B43FCE166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C746579-BAD0-BEB3-762D-7D9074C8577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B9212FA-C41F-BEEF-8855-AB310D79325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C1998842-4CBF-01DA-64B1-E8BAB4465031}"/>
              </a:ext>
            </a:extLst>
          </p:cNvPr>
          <p:cNvSpPr>
            <a:spLocks noGrp="1"/>
          </p:cNvSpPr>
          <p:nvPr>
            <p:ph type="dt" sz="half" idx="10"/>
          </p:nvPr>
        </p:nvSpPr>
        <p:spPr/>
        <p:txBody>
          <a:bodyPr/>
          <a:lstStyle/>
          <a:p>
            <a:fld id="{79CEECDB-5EC9-4FC5-BE59-64A939F7428F}" type="datetimeFigureOut">
              <a:rPr lang="ru-RU" smtClean="0"/>
              <a:t>16.10.2023</a:t>
            </a:fld>
            <a:endParaRPr lang="ru-RU"/>
          </a:p>
        </p:txBody>
      </p:sp>
      <p:sp>
        <p:nvSpPr>
          <p:cNvPr id="6" name="Нижний колонтитул 5">
            <a:extLst>
              <a:ext uri="{FF2B5EF4-FFF2-40B4-BE49-F238E27FC236}">
                <a16:creationId xmlns:a16="http://schemas.microsoft.com/office/drawing/2014/main" id="{CEFB7839-5FFE-51B5-E3D0-4F88F995CCD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4F6520D-8EBB-5DA6-8A59-CDEAC003883D}"/>
              </a:ext>
            </a:extLst>
          </p:cNvPr>
          <p:cNvSpPr>
            <a:spLocks noGrp="1"/>
          </p:cNvSpPr>
          <p:nvPr>
            <p:ph type="sldNum" sz="quarter" idx="12"/>
          </p:nvPr>
        </p:nvSpPr>
        <p:spPr/>
        <p:txBody>
          <a:bodyPr/>
          <a:lstStyle/>
          <a:p>
            <a:fld id="{ACDB90F1-2517-40F4-B187-40011F70DC5C}" type="slidenum">
              <a:rPr lang="ru-RU" smtClean="0"/>
              <a:t>‹#›</a:t>
            </a:fld>
            <a:endParaRPr lang="ru-RU"/>
          </a:p>
        </p:txBody>
      </p:sp>
    </p:spTree>
    <p:extLst>
      <p:ext uri="{BB962C8B-B14F-4D97-AF65-F5344CB8AC3E}">
        <p14:creationId xmlns:p14="http://schemas.microsoft.com/office/powerpoint/2010/main" val="308832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BD8399-E95B-E0E5-38D8-6157F16DE25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930046E-A700-457E-6C98-1EA7841418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E8819CA-8FDB-1DC9-E879-7A47362307B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4F3C1B44-DF40-7FB0-9D07-6D4F46807D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372B487-4645-DBC3-7D6A-E43225190A7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75E2E0A-42E0-3B53-39D2-732EC25BACA7}"/>
              </a:ext>
            </a:extLst>
          </p:cNvPr>
          <p:cNvSpPr>
            <a:spLocks noGrp="1"/>
          </p:cNvSpPr>
          <p:nvPr>
            <p:ph type="dt" sz="half" idx="10"/>
          </p:nvPr>
        </p:nvSpPr>
        <p:spPr/>
        <p:txBody>
          <a:bodyPr/>
          <a:lstStyle/>
          <a:p>
            <a:fld id="{79CEECDB-5EC9-4FC5-BE59-64A939F7428F}" type="datetimeFigureOut">
              <a:rPr lang="ru-RU" smtClean="0"/>
              <a:t>16.10.2023</a:t>
            </a:fld>
            <a:endParaRPr lang="ru-RU"/>
          </a:p>
        </p:txBody>
      </p:sp>
      <p:sp>
        <p:nvSpPr>
          <p:cNvPr id="8" name="Нижний колонтитул 7">
            <a:extLst>
              <a:ext uri="{FF2B5EF4-FFF2-40B4-BE49-F238E27FC236}">
                <a16:creationId xmlns:a16="http://schemas.microsoft.com/office/drawing/2014/main" id="{96385104-9352-6A26-3D73-43004F18998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BB64AD46-2EE9-E686-6A59-72F01F086741}"/>
              </a:ext>
            </a:extLst>
          </p:cNvPr>
          <p:cNvSpPr>
            <a:spLocks noGrp="1"/>
          </p:cNvSpPr>
          <p:nvPr>
            <p:ph type="sldNum" sz="quarter" idx="12"/>
          </p:nvPr>
        </p:nvSpPr>
        <p:spPr/>
        <p:txBody>
          <a:bodyPr/>
          <a:lstStyle/>
          <a:p>
            <a:fld id="{ACDB90F1-2517-40F4-B187-40011F70DC5C}" type="slidenum">
              <a:rPr lang="ru-RU" smtClean="0"/>
              <a:t>‹#›</a:t>
            </a:fld>
            <a:endParaRPr lang="ru-RU"/>
          </a:p>
        </p:txBody>
      </p:sp>
    </p:spTree>
    <p:extLst>
      <p:ext uri="{BB962C8B-B14F-4D97-AF65-F5344CB8AC3E}">
        <p14:creationId xmlns:p14="http://schemas.microsoft.com/office/powerpoint/2010/main" val="335752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6A4FFC-5C4E-0504-3A1B-B2288D76823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FB0C83B-0D31-3D5D-69F1-6EC03E641622}"/>
              </a:ext>
            </a:extLst>
          </p:cNvPr>
          <p:cNvSpPr>
            <a:spLocks noGrp="1"/>
          </p:cNvSpPr>
          <p:nvPr>
            <p:ph type="dt" sz="half" idx="10"/>
          </p:nvPr>
        </p:nvSpPr>
        <p:spPr/>
        <p:txBody>
          <a:bodyPr/>
          <a:lstStyle/>
          <a:p>
            <a:fld id="{79CEECDB-5EC9-4FC5-BE59-64A939F7428F}" type="datetimeFigureOut">
              <a:rPr lang="ru-RU" smtClean="0"/>
              <a:t>16.10.2023</a:t>
            </a:fld>
            <a:endParaRPr lang="ru-RU"/>
          </a:p>
        </p:txBody>
      </p:sp>
      <p:sp>
        <p:nvSpPr>
          <p:cNvPr id="4" name="Нижний колонтитул 3">
            <a:extLst>
              <a:ext uri="{FF2B5EF4-FFF2-40B4-BE49-F238E27FC236}">
                <a16:creationId xmlns:a16="http://schemas.microsoft.com/office/drawing/2014/main" id="{493CE262-5F70-5D83-C324-F8B8B7DCF85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170C488-D07F-7453-D4A3-A43306EF5E2E}"/>
              </a:ext>
            </a:extLst>
          </p:cNvPr>
          <p:cNvSpPr>
            <a:spLocks noGrp="1"/>
          </p:cNvSpPr>
          <p:nvPr>
            <p:ph type="sldNum" sz="quarter" idx="12"/>
          </p:nvPr>
        </p:nvSpPr>
        <p:spPr/>
        <p:txBody>
          <a:bodyPr/>
          <a:lstStyle/>
          <a:p>
            <a:fld id="{ACDB90F1-2517-40F4-B187-40011F70DC5C}" type="slidenum">
              <a:rPr lang="ru-RU" smtClean="0"/>
              <a:t>‹#›</a:t>
            </a:fld>
            <a:endParaRPr lang="ru-RU"/>
          </a:p>
        </p:txBody>
      </p:sp>
    </p:spTree>
    <p:extLst>
      <p:ext uri="{BB962C8B-B14F-4D97-AF65-F5344CB8AC3E}">
        <p14:creationId xmlns:p14="http://schemas.microsoft.com/office/powerpoint/2010/main" val="1906619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8263D66-CC78-977E-357E-7E9A79C3BFD2}"/>
              </a:ext>
            </a:extLst>
          </p:cNvPr>
          <p:cNvSpPr>
            <a:spLocks noGrp="1"/>
          </p:cNvSpPr>
          <p:nvPr>
            <p:ph type="dt" sz="half" idx="10"/>
          </p:nvPr>
        </p:nvSpPr>
        <p:spPr/>
        <p:txBody>
          <a:bodyPr/>
          <a:lstStyle/>
          <a:p>
            <a:fld id="{79CEECDB-5EC9-4FC5-BE59-64A939F7428F}" type="datetimeFigureOut">
              <a:rPr lang="ru-RU" smtClean="0"/>
              <a:t>16.10.2023</a:t>
            </a:fld>
            <a:endParaRPr lang="ru-RU"/>
          </a:p>
        </p:txBody>
      </p:sp>
      <p:sp>
        <p:nvSpPr>
          <p:cNvPr id="3" name="Нижний колонтитул 2">
            <a:extLst>
              <a:ext uri="{FF2B5EF4-FFF2-40B4-BE49-F238E27FC236}">
                <a16:creationId xmlns:a16="http://schemas.microsoft.com/office/drawing/2014/main" id="{CC7AF6E5-4DAD-2874-F2C7-3F0850987A2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C8D7E16A-790C-2063-2BAC-2A432A5283A6}"/>
              </a:ext>
            </a:extLst>
          </p:cNvPr>
          <p:cNvSpPr>
            <a:spLocks noGrp="1"/>
          </p:cNvSpPr>
          <p:nvPr>
            <p:ph type="sldNum" sz="quarter" idx="12"/>
          </p:nvPr>
        </p:nvSpPr>
        <p:spPr/>
        <p:txBody>
          <a:bodyPr/>
          <a:lstStyle/>
          <a:p>
            <a:fld id="{ACDB90F1-2517-40F4-B187-40011F70DC5C}" type="slidenum">
              <a:rPr lang="ru-RU" smtClean="0"/>
              <a:t>‹#›</a:t>
            </a:fld>
            <a:endParaRPr lang="ru-RU"/>
          </a:p>
        </p:txBody>
      </p:sp>
    </p:spTree>
    <p:extLst>
      <p:ext uri="{BB962C8B-B14F-4D97-AF65-F5344CB8AC3E}">
        <p14:creationId xmlns:p14="http://schemas.microsoft.com/office/powerpoint/2010/main" val="2492541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361EAE-0230-BD03-DA08-F2CA282847D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29B4D7E-0313-CF9D-5D27-6905D18754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A9DA151-755F-64B4-72A5-F6C1863CC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46D4F2E-A356-448B-296F-8821738930BB}"/>
              </a:ext>
            </a:extLst>
          </p:cNvPr>
          <p:cNvSpPr>
            <a:spLocks noGrp="1"/>
          </p:cNvSpPr>
          <p:nvPr>
            <p:ph type="dt" sz="half" idx="10"/>
          </p:nvPr>
        </p:nvSpPr>
        <p:spPr/>
        <p:txBody>
          <a:bodyPr/>
          <a:lstStyle/>
          <a:p>
            <a:fld id="{79CEECDB-5EC9-4FC5-BE59-64A939F7428F}" type="datetimeFigureOut">
              <a:rPr lang="ru-RU" smtClean="0"/>
              <a:t>16.10.2023</a:t>
            </a:fld>
            <a:endParaRPr lang="ru-RU"/>
          </a:p>
        </p:txBody>
      </p:sp>
      <p:sp>
        <p:nvSpPr>
          <p:cNvPr id="6" name="Нижний колонтитул 5">
            <a:extLst>
              <a:ext uri="{FF2B5EF4-FFF2-40B4-BE49-F238E27FC236}">
                <a16:creationId xmlns:a16="http://schemas.microsoft.com/office/drawing/2014/main" id="{221567AB-5913-8FB9-1510-87E055CAE57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536F65D-CC3C-9D59-5F04-F3777406E63E}"/>
              </a:ext>
            </a:extLst>
          </p:cNvPr>
          <p:cNvSpPr>
            <a:spLocks noGrp="1"/>
          </p:cNvSpPr>
          <p:nvPr>
            <p:ph type="sldNum" sz="quarter" idx="12"/>
          </p:nvPr>
        </p:nvSpPr>
        <p:spPr/>
        <p:txBody>
          <a:bodyPr/>
          <a:lstStyle/>
          <a:p>
            <a:fld id="{ACDB90F1-2517-40F4-B187-40011F70DC5C}" type="slidenum">
              <a:rPr lang="ru-RU" smtClean="0"/>
              <a:t>‹#›</a:t>
            </a:fld>
            <a:endParaRPr lang="ru-RU"/>
          </a:p>
        </p:txBody>
      </p:sp>
    </p:spTree>
    <p:extLst>
      <p:ext uri="{BB962C8B-B14F-4D97-AF65-F5344CB8AC3E}">
        <p14:creationId xmlns:p14="http://schemas.microsoft.com/office/powerpoint/2010/main" val="153351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D1A6BE-80D6-C5D5-8B50-7C992513B43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FDD52E0-E4E2-F14E-C4A7-9D33917F8E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6AFFF4D-6A6F-2AA6-3A1E-B1A7358A40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E350FE5-41E9-4E88-55DF-A60C2F91FAB1}"/>
              </a:ext>
            </a:extLst>
          </p:cNvPr>
          <p:cNvSpPr>
            <a:spLocks noGrp="1"/>
          </p:cNvSpPr>
          <p:nvPr>
            <p:ph type="dt" sz="half" idx="10"/>
          </p:nvPr>
        </p:nvSpPr>
        <p:spPr/>
        <p:txBody>
          <a:bodyPr/>
          <a:lstStyle/>
          <a:p>
            <a:fld id="{79CEECDB-5EC9-4FC5-BE59-64A939F7428F}" type="datetimeFigureOut">
              <a:rPr lang="ru-RU" smtClean="0"/>
              <a:t>16.10.2023</a:t>
            </a:fld>
            <a:endParaRPr lang="ru-RU"/>
          </a:p>
        </p:txBody>
      </p:sp>
      <p:sp>
        <p:nvSpPr>
          <p:cNvPr id="6" name="Нижний колонтитул 5">
            <a:extLst>
              <a:ext uri="{FF2B5EF4-FFF2-40B4-BE49-F238E27FC236}">
                <a16:creationId xmlns:a16="http://schemas.microsoft.com/office/drawing/2014/main" id="{4B60F07A-D999-2CA9-C1D6-99AD45ACF09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09F00B6-6531-7750-61F2-4D496701FE9D}"/>
              </a:ext>
            </a:extLst>
          </p:cNvPr>
          <p:cNvSpPr>
            <a:spLocks noGrp="1"/>
          </p:cNvSpPr>
          <p:nvPr>
            <p:ph type="sldNum" sz="quarter" idx="12"/>
          </p:nvPr>
        </p:nvSpPr>
        <p:spPr/>
        <p:txBody>
          <a:bodyPr/>
          <a:lstStyle/>
          <a:p>
            <a:fld id="{ACDB90F1-2517-40F4-B187-40011F70DC5C}" type="slidenum">
              <a:rPr lang="ru-RU" smtClean="0"/>
              <a:t>‹#›</a:t>
            </a:fld>
            <a:endParaRPr lang="ru-RU"/>
          </a:p>
        </p:txBody>
      </p:sp>
    </p:spTree>
    <p:extLst>
      <p:ext uri="{BB962C8B-B14F-4D97-AF65-F5344CB8AC3E}">
        <p14:creationId xmlns:p14="http://schemas.microsoft.com/office/powerpoint/2010/main" val="171357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967D1C-FD1A-70A9-5BB9-0CF915E73F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DAE88CF-556E-38FA-14D2-9A031BD9A7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7EE1B4F-BAF2-6FB4-4556-22B22A541B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EECDB-5EC9-4FC5-BE59-64A939F7428F}" type="datetimeFigureOut">
              <a:rPr lang="ru-RU" smtClean="0"/>
              <a:t>16.10.2023</a:t>
            </a:fld>
            <a:endParaRPr lang="ru-RU"/>
          </a:p>
        </p:txBody>
      </p:sp>
      <p:sp>
        <p:nvSpPr>
          <p:cNvPr id="5" name="Нижний колонтитул 4">
            <a:extLst>
              <a:ext uri="{FF2B5EF4-FFF2-40B4-BE49-F238E27FC236}">
                <a16:creationId xmlns:a16="http://schemas.microsoft.com/office/drawing/2014/main" id="{42D026AB-F2DF-C230-2BB4-B8D20EFF36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511F7B3E-1E64-EE24-678C-9F3C21EAE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B90F1-2517-40F4-B187-40011F70DC5C}" type="slidenum">
              <a:rPr lang="ru-RU" smtClean="0"/>
              <a:t>‹#›</a:t>
            </a:fld>
            <a:endParaRPr lang="ru-RU"/>
          </a:p>
        </p:txBody>
      </p:sp>
    </p:spTree>
    <p:extLst>
      <p:ext uri="{BB962C8B-B14F-4D97-AF65-F5344CB8AC3E}">
        <p14:creationId xmlns:p14="http://schemas.microsoft.com/office/powerpoint/2010/main" val="861703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4811C4C-1EBE-7157-878B-C747905A2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6BE0F77F-4DAB-F955-CF6E-2C28228D0883}"/>
              </a:ext>
            </a:extLst>
          </p:cNvPr>
          <p:cNvSpPr>
            <a:spLocks noGrp="1"/>
          </p:cNvSpPr>
          <p:nvPr>
            <p:ph type="ctrTitle"/>
          </p:nvPr>
        </p:nvSpPr>
        <p:spPr>
          <a:xfrm>
            <a:off x="647114" y="193895"/>
            <a:ext cx="10597661" cy="931520"/>
          </a:xfrm>
        </p:spPr>
        <p:txBody>
          <a:bodyPr>
            <a:normAutofit/>
          </a:bodyPr>
          <a:lstStyle/>
          <a:p>
            <a:r>
              <a:rPr lang="ru-RU"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Муниципальное дошкольное образовательное учреждение «Детский сад № 22»</a:t>
            </a:r>
          </a:p>
        </p:txBody>
      </p:sp>
      <p:sp>
        <p:nvSpPr>
          <p:cNvPr id="3" name="Подзаголовок 2">
            <a:extLst>
              <a:ext uri="{FF2B5EF4-FFF2-40B4-BE49-F238E27FC236}">
                <a16:creationId xmlns:a16="http://schemas.microsoft.com/office/drawing/2014/main" id="{777910CD-FBB7-3642-94BF-8EE7BD6CDD7B}"/>
              </a:ext>
            </a:extLst>
          </p:cNvPr>
          <p:cNvSpPr>
            <a:spLocks noGrp="1"/>
          </p:cNvSpPr>
          <p:nvPr>
            <p:ph type="subTitle" idx="1"/>
          </p:nvPr>
        </p:nvSpPr>
        <p:spPr>
          <a:xfrm>
            <a:off x="41867" y="1528617"/>
            <a:ext cx="8435257" cy="3161620"/>
          </a:xfrm>
        </p:spPr>
        <p:txBody>
          <a:bodyPr>
            <a:normAutofit/>
          </a:bodyPr>
          <a:lstStyle/>
          <a:p>
            <a:r>
              <a:rPr lang="ru-RU" sz="4400" b="1" dirty="0">
                <a:effectLst>
                  <a:outerShdw blurRad="38100" dist="38100" dir="2700000" algn="tl">
                    <a:srgbClr val="000000">
                      <a:alpha val="43137"/>
                    </a:srgbClr>
                  </a:outerShdw>
                </a:effectLst>
              </a:rPr>
              <a:t>Проект</a:t>
            </a:r>
          </a:p>
          <a:p>
            <a:r>
              <a:rPr lang="ru-RU" sz="4400" b="1" dirty="0">
                <a:effectLst>
                  <a:outerShdw blurRad="38100" dist="38100" dir="2700000" algn="tl">
                    <a:srgbClr val="000000">
                      <a:alpha val="43137"/>
                    </a:srgbClr>
                  </a:outerShdw>
                </a:effectLst>
              </a:rPr>
              <a:t>в подготовительной группе </a:t>
            </a:r>
          </a:p>
          <a:p>
            <a:r>
              <a:rPr lang="ru-RU" sz="4400" b="1" dirty="0">
                <a:effectLst>
                  <a:outerShdw blurRad="38100" dist="38100" dir="2700000" algn="tl">
                    <a:srgbClr val="000000">
                      <a:alpha val="43137"/>
                    </a:srgbClr>
                  </a:outerShdw>
                </a:effectLst>
              </a:rPr>
              <a:t>на тему</a:t>
            </a:r>
          </a:p>
          <a:p>
            <a:r>
              <a:rPr lang="ru-RU" sz="4400" b="1" dirty="0">
                <a:effectLst>
                  <a:outerShdw blurRad="38100" dist="38100" dir="2700000" algn="tl">
                    <a:srgbClr val="000000">
                      <a:alpha val="43137"/>
                    </a:srgbClr>
                  </a:outerShdw>
                </a:effectLst>
              </a:rPr>
              <a:t>«Этот удивительный мир часов»</a:t>
            </a:r>
          </a:p>
        </p:txBody>
      </p:sp>
      <p:sp>
        <p:nvSpPr>
          <p:cNvPr id="4" name="TextBox 3">
            <a:extLst>
              <a:ext uri="{FF2B5EF4-FFF2-40B4-BE49-F238E27FC236}">
                <a16:creationId xmlns:a16="http://schemas.microsoft.com/office/drawing/2014/main" id="{06411D08-7539-B66A-4CD6-1F27C90C3802}"/>
              </a:ext>
            </a:extLst>
          </p:cNvPr>
          <p:cNvSpPr txBox="1"/>
          <p:nvPr/>
        </p:nvSpPr>
        <p:spPr>
          <a:xfrm>
            <a:off x="6326553" y="4668430"/>
            <a:ext cx="3297200" cy="1015663"/>
          </a:xfrm>
          <a:prstGeom prst="rect">
            <a:avLst/>
          </a:prstGeom>
          <a:noFill/>
        </p:spPr>
        <p:txBody>
          <a:bodyPr wrap="square" rtlCol="0">
            <a:spAutoFit/>
          </a:bodyPr>
          <a:lstStyle/>
          <a:p>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Выполнили воспитатели:</a:t>
            </a:r>
          </a:p>
          <a:p>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Шевякова С.А.</a:t>
            </a:r>
          </a:p>
          <a:p>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Розанова И.В.</a:t>
            </a:r>
          </a:p>
        </p:txBody>
      </p:sp>
      <p:sp>
        <p:nvSpPr>
          <p:cNvPr id="5" name="TextBox 4">
            <a:extLst>
              <a:ext uri="{FF2B5EF4-FFF2-40B4-BE49-F238E27FC236}">
                <a16:creationId xmlns:a16="http://schemas.microsoft.com/office/drawing/2014/main" id="{79972DF2-C201-D58F-38DB-AA753FB06B2F}"/>
              </a:ext>
            </a:extLst>
          </p:cNvPr>
          <p:cNvSpPr txBox="1"/>
          <p:nvPr/>
        </p:nvSpPr>
        <p:spPr>
          <a:xfrm>
            <a:off x="2583095" y="6157558"/>
            <a:ext cx="1988457" cy="707886"/>
          </a:xfrm>
          <a:prstGeom prst="rect">
            <a:avLst/>
          </a:prstGeom>
          <a:noFill/>
        </p:spPr>
        <p:txBody>
          <a:bodyPr wrap="square" rtlCol="0">
            <a:spAutoFit/>
          </a:bodyPr>
          <a:lstStyle/>
          <a:p>
            <a:pPr algn="ct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 Ярославль</a:t>
            </a:r>
          </a:p>
          <a:p>
            <a:pPr algn="ct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2023 г.</a:t>
            </a:r>
          </a:p>
        </p:txBody>
      </p:sp>
    </p:spTree>
    <p:extLst>
      <p:ext uri="{BB962C8B-B14F-4D97-AF65-F5344CB8AC3E}">
        <p14:creationId xmlns:p14="http://schemas.microsoft.com/office/powerpoint/2010/main" val="1215483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24DE786-06FE-1C87-2BD5-5FF08A449D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0"/>
                    </a14:imgEffect>
                    <a14:imgEffect>
                      <a14:brightnessContrast bright="-14000" contrast="-43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D0E4F6A-9F8C-C01D-A42B-A49ED6B3BFF1}"/>
              </a:ext>
            </a:extLst>
          </p:cNvPr>
          <p:cNvSpPr txBox="1"/>
          <p:nvPr/>
        </p:nvSpPr>
        <p:spPr>
          <a:xfrm>
            <a:off x="436728" y="491319"/>
            <a:ext cx="11423176" cy="4278094"/>
          </a:xfrm>
          <a:prstGeom prst="rect">
            <a:avLst/>
          </a:prstGeom>
          <a:noFill/>
        </p:spPr>
        <p:txBody>
          <a:bodyPr wrap="square" rtlCol="0">
            <a:spAutoFit/>
          </a:bodyPr>
          <a:lstStyle/>
          <a:p>
            <a:pPr algn="ctr"/>
            <a:r>
              <a:rPr lang="ru-RU" sz="3200" b="1" dirty="0">
                <a:solidFill>
                  <a:srgbClr val="000000"/>
                </a:solidFill>
                <a:effectLst/>
                <a:latin typeface="Times New Roman" panose="02020603050405020304" pitchFamily="18" charset="0"/>
                <a:ea typeface="Times New Roman" panose="02020603050405020304" pitchFamily="18" charset="0"/>
              </a:rPr>
              <a:t>Прогнозируемый результат реализации проекта:</a:t>
            </a:r>
          </a:p>
          <a:p>
            <a:pPr marL="342900" indent="-342900">
              <a:buFont typeface="Wingdings" panose="05000000000000000000" pitchFamily="2" charset="2"/>
              <a:buChar char="Ø"/>
            </a:pPr>
            <a:endParaRPr lang="ru-RU" sz="2000" dirty="0">
              <a:solidFill>
                <a:srgbClr val="000000"/>
              </a:solidFill>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В практику работы с детьми внедряются методы проектной деятельности;</a:t>
            </a:r>
            <a:endParaRPr lang="ru-RU" sz="2000" dirty="0">
              <a:solidFill>
                <a:srgbClr val="000000"/>
              </a:solidFill>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Сформируется потребность к познанию истории и своего прошлого;</a:t>
            </a:r>
            <a:endParaRPr lang="ru-RU" sz="2000" dirty="0">
              <a:solidFill>
                <a:srgbClr val="000000"/>
              </a:solidFill>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Дети познакомятся с историей возникновения часов (что стало причиной их появления);</a:t>
            </a:r>
            <a:endParaRPr lang="ru-RU" sz="2000" dirty="0">
              <a:solidFill>
                <a:srgbClr val="000000"/>
              </a:solidFill>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Дети получат новые знания: главное назначение часов – фиксация времени; что давным-давно были : солнечные, часы- цветы, часы-петух, огненные часы, водяные часы, песочные часы. Часы давних времен не могут показывать точное время. Приобретут навыки совместной работы со взрослыми и сверстниками, умение анализировать и делать выводы. Полученные знания окажут влияние на формирование навыков исследовательской деятельности.</a:t>
            </a:r>
            <a:endParaRPr lang="ru-RU" sz="2000" dirty="0">
              <a:solidFill>
                <a:srgbClr val="000000"/>
              </a:solidFill>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Используются интернет-ресурсы в целях улучшения качества работы;</a:t>
            </a:r>
            <a:endParaRPr lang="ru-RU" sz="2000" dirty="0">
              <a:solidFill>
                <a:srgbClr val="000000"/>
              </a:solidFill>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Разработаны цикл бесед, рассказов, совместной деятельности по формированию интереса к истории возникновения часов, их разновидностям.</a:t>
            </a:r>
            <a:endParaRPr lang="ru-RU" sz="2000" dirty="0"/>
          </a:p>
        </p:txBody>
      </p:sp>
    </p:spTree>
    <p:extLst>
      <p:ext uri="{BB962C8B-B14F-4D97-AF65-F5344CB8AC3E}">
        <p14:creationId xmlns:p14="http://schemas.microsoft.com/office/powerpoint/2010/main" val="485225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24DE786-06FE-1C87-2BD5-5FF08A449D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0"/>
                    </a14:imgEffect>
                    <a14:imgEffect>
                      <a14:brightnessContrast bright="-14000" contrast="-43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C8DA55A9-8985-771A-C0E6-76ACC00FCF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674" y="419479"/>
            <a:ext cx="4514281" cy="601904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AD6ADB0F-2E64-3357-6DF6-E718705E18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6045" y="419479"/>
            <a:ext cx="4514281" cy="60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074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24DE786-06FE-1C87-2BD5-5FF08A449D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0"/>
                    </a14:imgEffect>
                    <a14:imgEffect>
                      <a14:brightnessContrast bright="-14000" contrast="-43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BAE162A6-0283-ECF1-70A6-8A6B83DB0B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91" y="222163"/>
            <a:ext cx="5698954" cy="32068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043C58B-D699-CDFB-F57B-CEBC94416E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91" y="3540669"/>
            <a:ext cx="5698955" cy="320566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B3C63D02-16EE-96D4-19FB-08804BD977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6955" y="220987"/>
            <a:ext cx="5698954" cy="320566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768D8102-A856-2436-FDF1-FB7DD019AD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1829" y="3647635"/>
            <a:ext cx="3542732" cy="300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039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24DE786-06FE-1C87-2BD5-5FF08A449D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0"/>
                    </a14:imgEffect>
                    <a14:imgEffect>
                      <a14:brightnessContrast bright="-14000" contrast="-43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BA4447D7-C762-5212-822D-909CFE8215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460" y="1183945"/>
            <a:ext cx="2523610" cy="449011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60DEBC89-DA36-3766-8405-44FC88807D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530" y="1183945"/>
            <a:ext cx="2523610" cy="44901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C5E94071-7D13-B37E-FE8D-E1E8E2729A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12678"/>
            <a:ext cx="5586486" cy="314239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DF5E8D72-E775-540C-B1A8-E64F5567C1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2" y="3502925"/>
            <a:ext cx="5586484" cy="314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696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24DE786-06FE-1C87-2BD5-5FF08A449D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0"/>
                    </a14:imgEffect>
                    <a14:imgEffect>
                      <a14:brightnessContrast bright="-14000" contrast="-43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C3A23CBC-85FC-F08F-BC15-53C0D8FBD0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947" y="327546"/>
            <a:ext cx="4652181" cy="62029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EA81E1B-D171-492A-B01C-D5166E8F01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5687" y="327546"/>
            <a:ext cx="4652181" cy="6202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488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24DE786-06FE-1C87-2BD5-5FF08A449D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0"/>
                    </a14:imgEffect>
                    <a14:imgEffect>
                      <a14:brightnessContrast bright="-14000" contrast="-43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a:extLst>
              <a:ext uri="{FF2B5EF4-FFF2-40B4-BE49-F238E27FC236}">
                <a16:creationId xmlns:a16="http://schemas.microsoft.com/office/drawing/2014/main" id="{9CDE6CD7-28FC-3894-F04A-9EFEFDCEF3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768" y="293427"/>
            <a:ext cx="4703360" cy="6271146"/>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a:extLst>
              <a:ext uri="{FF2B5EF4-FFF2-40B4-BE49-F238E27FC236}">
                <a16:creationId xmlns:a16="http://schemas.microsoft.com/office/drawing/2014/main" id="{5BF1C75C-13B4-752A-632B-68E7A6FD72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3420" y="293425"/>
            <a:ext cx="4703359" cy="6271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391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24DE786-06FE-1C87-2BD5-5FF08A449D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0"/>
                    </a14:imgEffect>
                    <a14:imgEffect>
                      <a14:brightnessContrast bright="-14000" contrast="-43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54A4B35-E849-B38A-BA90-D24F4EA758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876" y="251069"/>
            <a:ext cx="4766896" cy="63558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FF8B7D5-8076-A77F-82FD-B0A8ADEC7C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228" y="140676"/>
            <a:ext cx="4766896" cy="6355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585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24DE786-06FE-1C87-2BD5-5FF08A449D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0"/>
                    </a14:imgEffect>
                    <a14:imgEffect>
                      <a14:brightnessContrast bright="-14000" contrast="-43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5B116958-F8E2-2AA7-6B66-3122D36EF1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3466" y="238955"/>
            <a:ext cx="4785067" cy="638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30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24DE786-06FE-1C87-2BD5-5FF08A449D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0"/>
                    </a14:imgEffect>
                    <a14:imgEffect>
                      <a14:brightnessContrast bright="-14000" contrast="-43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a:extLst>
              <a:ext uri="{FF2B5EF4-FFF2-40B4-BE49-F238E27FC236}">
                <a16:creationId xmlns:a16="http://schemas.microsoft.com/office/drawing/2014/main" id="{23147604-D2F7-8AE1-A51A-E2D514C95E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7982" y="150125"/>
            <a:ext cx="8743666" cy="65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283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24DE786-06FE-1C87-2BD5-5FF08A449D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0"/>
                    </a14:imgEffect>
                    <a14:imgEffect>
                      <a14:brightnessContrast bright="-14000" contrast="-43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EC8C33-23BB-342B-F4F2-C33D0432882D}"/>
              </a:ext>
            </a:extLst>
          </p:cNvPr>
          <p:cNvSpPr txBox="1"/>
          <p:nvPr/>
        </p:nvSpPr>
        <p:spPr>
          <a:xfrm>
            <a:off x="0" y="2828835"/>
            <a:ext cx="12296632" cy="1200329"/>
          </a:xfrm>
          <a:prstGeom prst="rect">
            <a:avLst/>
          </a:prstGeom>
          <a:noFill/>
        </p:spPr>
        <p:txBody>
          <a:bodyPr wrap="square" rtlCol="0">
            <a:spAutoFit/>
          </a:bodyPr>
          <a:lstStyle/>
          <a:p>
            <a:pPr algn="ctr"/>
            <a:r>
              <a:rPr lang="ru-RU"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2044537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24DE786-06FE-1C87-2BD5-5FF08A449D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0"/>
                    </a14:imgEffect>
                    <a14:imgEffect>
                      <a14:brightnessContrast bright="-14000" contrast="-43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DB9993C-36F5-EDF6-B98C-F3E94DF32D67}"/>
              </a:ext>
            </a:extLst>
          </p:cNvPr>
          <p:cNvSpPr txBox="1"/>
          <p:nvPr/>
        </p:nvSpPr>
        <p:spPr>
          <a:xfrm>
            <a:off x="595086" y="304799"/>
            <a:ext cx="11117943" cy="5755422"/>
          </a:xfrm>
          <a:prstGeom prst="rect">
            <a:avLst/>
          </a:prstGeom>
          <a:noFill/>
        </p:spPr>
        <p:txBody>
          <a:bodyPr wrap="square" rtlCol="0">
            <a:spAutoFit/>
          </a:bodyPr>
          <a:lstStyle/>
          <a:p>
            <a:pPr algn="ctr"/>
            <a:r>
              <a:rPr lang="ru-RU"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Паспорт проекта:</a:t>
            </a:r>
          </a:p>
          <a:p>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Тип проекта: </a:t>
            </a:r>
          </a:p>
          <a:p>
            <a:pPr marL="800100" lvl="1" indent="-342900">
              <a:buFont typeface="Wingdings" panose="05000000000000000000" pitchFamily="2" charset="2"/>
              <a:buChar char="Ø"/>
            </a:pPr>
            <a:r>
              <a:rPr lang="ru-RU"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Позновательно</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–исследовательский;</a:t>
            </a:r>
          </a:p>
          <a:p>
            <a:pPr marL="800100" lvl="1" indent="-342900">
              <a:buFont typeface="Wingdings" panose="05000000000000000000" pitchFamily="2" charset="2"/>
              <a:buChar char="Ø"/>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Творческий;</a:t>
            </a:r>
          </a:p>
          <a:p>
            <a:pPr marL="800100" lvl="1" indent="-342900">
              <a:buFont typeface="Wingdings" panose="05000000000000000000" pitchFamily="2" charset="2"/>
              <a:buChar char="Ø"/>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Групповой.</a:t>
            </a:r>
          </a:p>
          <a:p>
            <a:pPr marL="800100" lvl="1" indent="-342900">
              <a:buFont typeface="Wingdings" panose="05000000000000000000" pitchFamily="2" charset="2"/>
              <a:buChar char="Ø"/>
            </a:pPr>
            <a:endPar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Продолжительность: </a:t>
            </a:r>
          </a:p>
          <a:p>
            <a:pPr marL="800100" lvl="1" indent="-342900">
              <a:buFont typeface="Wingdings" panose="05000000000000000000" pitchFamily="2" charset="2"/>
              <a:buChar char="Ø"/>
            </a:pPr>
            <a:r>
              <a:rPr lang="ru-RU"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Среднепродолжительный</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(месяц ).</a:t>
            </a:r>
          </a:p>
          <a:p>
            <a:pPr marL="800100" lvl="1" indent="-342900">
              <a:buFont typeface="Wingdings" panose="05000000000000000000" pitchFamily="2" charset="2"/>
              <a:buChar char="Ø"/>
            </a:pPr>
            <a:endPar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Участники: </a:t>
            </a:r>
          </a:p>
          <a:p>
            <a:pPr marL="800100" lvl="1" indent="-342900">
              <a:buFont typeface="Wingdings" panose="05000000000000000000" pitchFamily="2" charset="2"/>
              <a:buChar char="Ø"/>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Дети подготовительной группы;</a:t>
            </a:r>
          </a:p>
          <a:p>
            <a:pPr marL="800100" lvl="1" indent="-342900">
              <a:buFont typeface="Wingdings" panose="05000000000000000000" pitchFamily="2" charset="2"/>
              <a:buChar char="Ø"/>
            </a:pPr>
            <a:r>
              <a:rPr lang="ru-RU" sz="2400" b="1" dirty="0">
                <a:solidFill>
                  <a:srgbClr val="000000"/>
                </a:solidFill>
                <a:latin typeface="Times New Roman" panose="02020603050405020304" pitchFamily="18" charset="0"/>
                <a:cs typeface="Times New Roman" panose="02020603050405020304" pitchFamily="18" charset="0"/>
              </a:rPr>
              <a:t>Воспитатели;</a:t>
            </a:r>
          </a:p>
          <a:p>
            <a:pPr marL="800100" lvl="1" indent="-342900">
              <a:buFont typeface="Wingdings" panose="05000000000000000000" pitchFamily="2" charset="2"/>
              <a:buChar char="Ø"/>
            </a:pPr>
            <a:r>
              <a:rPr lang="ru-RU" sz="2400" b="1" dirty="0">
                <a:solidFill>
                  <a:srgbClr val="000000"/>
                </a:solidFill>
                <a:latin typeface="Times New Roman" panose="02020603050405020304" pitchFamily="18" charset="0"/>
                <a:cs typeface="Times New Roman" panose="02020603050405020304" pitchFamily="18" charset="0"/>
              </a:rPr>
              <a:t>Родители.</a:t>
            </a:r>
            <a:endParaRPr lang="ru-RU" dirty="0"/>
          </a:p>
        </p:txBody>
      </p:sp>
    </p:spTree>
    <p:extLst>
      <p:ext uri="{BB962C8B-B14F-4D97-AF65-F5344CB8AC3E}">
        <p14:creationId xmlns:p14="http://schemas.microsoft.com/office/powerpoint/2010/main" val="1271826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24DE786-06FE-1C87-2BD5-5FF08A449D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0"/>
                    </a14:imgEffect>
                    <a14:imgEffect>
                      <a14:brightnessContrast bright="-14000" contrast="-43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D90ED7-5517-D645-8729-20D46E868301}"/>
              </a:ext>
            </a:extLst>
          </p:cNvPr>
          <p:cNvSpPr txBox="1"/>
          <p:nvPr/>
        </p:nvSpPr>
        <p:spPr>
          <a:xfrm>
            <a:off x="116114" y="0"/>
            <a:ext cx="12075886" cy="6001643"/>
          </a:xfrm>
          <a:prstGeom prst="rect">
            <a:avLst/>
          </a:prstGeom>
          <a:noFill/>
        </p:spPr>
        <p:txBody>
          <a:bodyPr wrap="square" rtlCol="0">
            <a:spAutoFit/>
          </a:bodyPr>
          <a:lstStyle/>
          <a:p>
            <a:pPr algn="ct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Проблема и ее актуальность:</a:t>
            </a:r>
          </a:p>
          <a:p>
            <a:br>
              <a:rPr lang="ru-RU" sz="1800" b="1" dirty="0">
                <a:solidFill>
                  <a:srgbClr val="000000"/>
                </a:solidFill>
                <a:latin typeface="Times New Roman" panose="02020603050405020304" pitchFamily="18" charset="0"/>
                <a:ea typeface="Times New Roman" panose="02020603050405020304" pitchFamily="18" charset="0"/>
              </a:rPr>
            </a:br>
            <a:r>
              <a:rPr lang="ru-RU" b="1" dirty="0">
                <a:solidFill>
                  <a:srgbClr val="000000"/>
                </a:solidFill>
                <a:latin typeface="Times New Roman" panose="02020603050405020304" pitchFamily="18" charset="0"/>
                <a:ea typeface="Times New Roman" panose="02020603050405020304" pitchFamily="18" charset="0"/>
              </a:rPr>
              <a:t>Часы! Какая распространенная и всеми известная вещь. Без часов никак не обойтись, они с нами повсюду. Часы у нас на руке и в кармане, дома и на улице, часы в школе, детском саду и на космодроме, на вокзале, в автомобиле, часы в самолете и на подводной лодке. Одни часы - круглые, другие - квадратные, одни – толстые, другие – тонкие. Есть часы величиной с горошину, а есть, такие огромные, что и на машине не увезешь. Как много значат в нашей жизни эти маленькие стрелки, которые бегают по кругу как будто без всякого толку! Мы предложили детям представить себе, что завтра во всем мире сразу испортятся все часы…сколько было высказано предположений о том, какой страшный беспорядок это вызовет! В море корабли потеряют дорогу, потому что без часов ни один капитан не сможет определить, где находится корабль. Магазины будут работать как захотят. На заводах работа станет невозможной – ведь машины на заводе работают по точному расписанию. Дети будут опаздывать в детский сад, а родители на работу. Мы рассказали детям, что сейчас трудно представить, но когда – то часов и в самом деле не было – никаких, ни с пружинами, ни с батарейками, ни с гирями. Не было даже бабушкиных ходиков! И уж, конечно никто не спрашивал друг у друга: «Скажите, пожалуйста, который час?» Время определяли приблизительно: по пению птиц и цветам, по закатам и рассветам или смотрели на солнечное небо. Если солнышко только поднимается из – за горизонта, значит на дворе утро. Солнце прямо над головой? Настал полдень. Наш рассказ вызвал интерес у детей- они захотели узнать, как люди много лет назад могли обходиться без часов, какие часы были раньше, как они возникли. В процессе бесед так же было выявлено, что у детей недостаточно знаний о разновидностях и современных часов. Поэтому мы решили в систему воспитательно-образовательной деятельности с детьми включить цикл совместной деятельности на тему «Этот удивительный мир часов». </a:t>
            </a:r>
            <a:endParaRPr lang="ru-RU" b="1" dirty="0"/>
          </a:p>
        </p:txBody>
      </p:sp>
    </p:spTree>
    <p:extLst>
      <p:ext uri="{BB962C8B-B14F-4D97-AF65-F5344CB8AC3E}">
        <p14:creationId xmlns:p14="http://schemas.microsoft.com/office/powerpoint/2010/main" val="2221419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24DE786-06FE-1C87-2BD5-5FF08A449D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0"/>
                    </a14:imgEffect>
                    <a14:imgEffect>
                      <a14:brightnessContrast bright="-14000" contrast="-43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4A148AE-5E59-4845-36A6-A90D5E3A2A9D}"/>
              </a:ext>
            </a:extLst>
          </p:cNvPr>
          <p:cNvSpPr txBox="1"/>
          <p:nvPr/>
        </p:nvSpPr>
        <p:spPr>
          <a:xfrm>
            <a:off x="253218" y="330169"/>
            <a:ext cx="11437033" cy="6186309"/>
          </a:xfrm>
          <a:prstGeom prst="rect">
            <a:avLst/>
          </a:prstGeom>
          <a:noFill/>
        </p:spPr>
        <p:txBody>
          <a:bodyPr wrap="square">
            <a:spAutoFit/>
          </a:bodyPr>
          <a:lstStyle/>
          <a:p>
            <a:pPr marL="285750" indent="-285750" algn="just">
              <a:buFont typeface="Wingdings" panose="05000000000000000000" pitchFamily="2" charset="2"/>
              <a:buChar char="Ø"/>
            </a:pPr>
            <a:r>
              <a:rPr lang="ru-RU" b="1" dirty="0">
                <a:latin typeface="Times New Roman" panose="02020603050405020304" pitchFamily="18" charset="0"/>
                <a:cs typeface="Times New Roman" panose="02020603050405020304" pitchFamily="18" charset="0"/>
              </a:rPr>
              <a:t>Цель проекта: Развитие интереса к истории возникновения различных видов часов. Обогащение представлений детей о времени, часах, часовом механизме.</a:t>
            </a:r>
          </a:p>
          <a:p>
            <a:pPr marL="285750" indent="-285750" algn="just">
              <a:buFont typeface="Wingdings" panose="05000000000000000000" pitchFamily="2" charset="2"/>
              <a:buChar char="Ø"/>
            </a:pPr>
            <a:endParaRPr lang="ru-RU" b="1" dirty="0">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Ø"/>
            </a:pPr>
            <a:r>
              <a:rPr lang="ru-RU" b="1" dirty="0">
                <a:latin typeface="Times New Roman" panose="02020603050405020304" pitchFamily="18" charset="0"/>
                <a:cs typeface="Times New Roman" panose="02020603050405020304" pitchFamily="18" charset="0"/>
              </a:rPr>
              <a:t>Задачи проекта:  </a:t>
            </a:r>
          </a:p>
          <a:p>
            <a:pPr marL="285750" indent="-285750" algn="l">
              <a:buFont typeface="Wingdings" panose="05000000000000000000" pitchFamily="2" charset="2"/>
              <a:buChar char="Ø"/>
            </a:pPr>
            <a:endParaRPr lang="ru-RU" b="1"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ru-RU" b="1" dirty="0">
                <a:latin typeface="Times New Roman" panose="02020603050405020304" pitchFamily="18" charset="0"/>
                <a:cs typeface="Times New Roman" panose="02020603050405020304" pitchFamily="18" charset="0"/>
              </a:rPr>
              <a:t>Для педагога:</a:t>
            </a:r>
          </a:p>
          <a:p>
            <a:pPr marL="1200150" lvl="2" indent="-285750">
              <a:buFont typeface="Wingdings" panose="05000000000000000000" pitchFamily="2" charset="2"/>
              <a:buChar char="Ø"/>
            </a:pPr>
            <a:r>
              <a:rPr lang="ru-RU" b="1" dirty="0">
                <a:latin typeface="Times New Roman" panose="02020603050405020304" pitchFamily="18" charset="0"/>
                <a:cs typeface="Times New Roman" panose="02020603050405020304" pitchFamily="18" charset="0"/>
              </a:rPr>
              <a:t>Освоение информационно-исследовательского метода.</a:t>
            </a:r>
          </a:p>
          <a:p>
            <a:pPr marL="1200150" lvl="2" indent="-285750">
              <a:buFont typeface="Wingdings" panose="05000000000000000000" pitchFamily="2" charset="2"/>
              <a:buChar char="Ø"/>
            </a:pPr>
            <a:r>
              <a:rPr lang="ru-RU" b="1" dirty="0">
                <a:latin typeface="Times New Roman" panose="02020603050405020304" pitchFamily="18" charset="0"/>
                <a:cs typeface="Times New Roman" panose="02020603050405020304" pitchFamily="18" charset="0"/>
              </a:rPr>
              <a:t>Развивать  исследовательский интерес, любознательность, творческое воображение.</a:t>
            </a:r>
          </a:p>
          <a:p>
            <a:pPr marL="1200150" lvl="2" indent="-285750">
              <a:buFont typeface="Wingdings" panose="05000000000000000000" pitchFamily="2" charset="2"/>
              <a:buChar char="Ø"/>
            </a:pPr>
            <a:r>
              <a:rPr lang="ru-RU" b="1" dirty="0">
                <a:latin typeface="Times New Roman" panose="02020603050405020304" pitchFamily="18" charset="0"/>
                <a:cs typeface="Times New Roman" panose="02020603050405020304" pitchFamily="18" charset="0"/>
              </a:rPr>
              <a:t>Создать условия для творческого общения и сотрудничества воспитателей, родителей и детей.</a:t>
            </a:r>
          </a:p>
          <a:p>
            <a:pPr marL="1200150" lvl="2" indent="-285750">
              <a:buFont typeface="Wingdings" panose="05000000000000000000" pitchFamily="2" charset="2"/>
              <a:buChar char="Ø"/>
            </a:pPr>
            <a:r>
              <a:rPr lang="ru-RU" b="1" dirty="0">
                <a:latin typeface="Times New Roman" panose="02020603050405020304" pitchFamily="18" charset="0"/>
                <a:cs typeface="Times New Roman" panose="02020603050405020304" pitchFamily="18" charset="0"/>
              </a:rPr>
              <a:t>Повышать качества работы с детьми через использование различных видов деятельности.</a:t>
            </a:r>
          </a:p>
          <a:p>
            <a:pPr marL="1200150" lvl="2" indent="-285750">
              <a:buFont typeface="Wingdings" panose="05000000000000000000" pitchFamily="2" charset="2"/>
              <a:buChar char="Ø"/>
            </a:pPr>
            <a:r>
              <a:rPr lang="ru-RU" b="1" dirty="0">
                <a:latin typeface="Times New Roman" panose="02020603050405020304" pitchFamily="18" charset="0"/>
                <a:cs typeface="Times New Roman" panose="02020603050405020304" pitchFamily="18" charset="0"/>
              </a:rPr>
              <a:t>Познакомить с историей возникновения часов, их разновидностями в прошлом и настоящем.</a:t>
            </a:r>
          </a:p>
          <a:p>
            <a:pPr marL="1200150" lvl="2" indent="-285750">
              <a:buFont typeface="Wingdings" panose="05000000000000000000" pitchFamily="2" charset="2"/>
              <a:buChar char="Ø"/>
            </a:pPr>
            <a:endParaRPr lang="ru-RU" b="1"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Ø"/>
            </a:pPr>
            <a:r>
              <a:rPr lang="ru-RU" b="1" dirty="0">
                <a:latin typeface="Times New Roman" panose="02020603050405020304" pitchFamily="18" charset="0"/>
                <a:cs typeface="Times New Roman" panose="02020603050405020304" pitchFamily="18" charset="0"/>
              </a:rPr>
              <a:t>Для детей:</a:t>
            </a:r>
          </a:p>
          <a:p>
            <a:pPr marL="1200150" lvl="2" indent="-285750" algn="just">
              <a:buFont typeface="Wingdings" panose="05000000000000000000" pitchFamily="2" charset="2"/>
              <a:buChar char="Ø"/>
            </a:pPr>
            <a:r>
              <a:rPr lang="ru-RU" b="1" dirty="0">
                <a:latin typeface="Times New Roman" panose="02020603050405020304" pitchFamily="18" charset="0"/>
                <a:cs typeface="Times New Roman" panose="02020603050405020304" pitchFamily="18" charset="0"/>
              </a:rPr>
              <a:t>Развитие у ребенка фантазии,  эмоциональности.</a:t>
            </a:r>
          </a:p>
          <a:p>
            <a:pPr marL="1200150" lvl="2" indent="-285750" algn="just">
              <a:buFont typeface="Wingdings" panose="05000000000000000000" pitchFamily="2" charset="2"/>
              <a:buChar char="Ø"/>
            </a:pPr>
            <a:r>
              <a:rPr lang="ru-RU" b="1" dirty="0">
                <a:latin typeface="Times New Roman" panose="02020603050405020304" pitchFamily="18" charset="0"/>
                <a:cs typeface="Times New Roman" panose="02020603050405020304" pitchFamily="18" charset="0"/>
              </a:rPr>
              <a:t>Получить удовольствия от выполненной коллективной    работы.</a:t>
            </a:r>
          </a:p>
          <a:p>
            <a:pPr marL="1200150" lvl="2" indent="-285750" algn="just">
              <a:buFont typeface="Wingdings" panose="05000000000000000000" pitchFamily="2" charset="2"/>
              <a:buChar char="Ø"/>
            </a:pPr>
            <a:endParaRPr lang="ru-RU" b="1"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Ø"/>
            </a:pPr>
            <a:r>
              <a:rPr lang="ru-RU" b="1" dirty="0">
                <a:latin typeface="Times New Roman" panose="02020603050405020304" pitchFamily="18" charset="0"/>
                <a:cs typeface="Times New Roman" panose="02020603050405020304" pitchFamily="18" charset="0"/>
              </a:rPr>
              <a:t>Для родителей:</a:t>
            </a:r>
          </a:p>
          <a:p>
            <a:pPr marL="1200150" lvl="2" indent="-285750" algn="just">
              <a:buFont typeface="Wingdings" panose="05000000000000000000" pitchFamily="2" charset="2"/>
              <a:buChar char="Ø"/>
            </a:pPr>
            <a:r>
              <a:rPr lang="ru-RU" b="1" dirty="0">
                <a:latin typeface="Times New Roman" panose="02020603050405020304" pitchFamily="18" charset="0"/>
                <a:cs typeface="Times New Roman" panose="02020603050405020304" pitchFamily="18" charset="0"/>
              </a:rPr>
              <a:t>Включаться в совместную деятельность с детьми при создании продуктов проектной деятельности;</a:t>
            </a:r>
          </a:p>
          <a:p>
            <a:pPr marL="1200150" lvl="2" indent="-285750" algn="just">
              <a:buFont typeface="Wingdings" panose="05000000000000000000" pitchFamily="2" charset="2"/>
              <a:buChar char="Ø"/>
            </a:pPr>
            <a:r>
              <a:rPr lang="ru-RU" b="1" dirty="0">
                <a:latin typeface="Times New Roman" panose="02020603050405020304" pitchFamily="18" charset="0"/>
                <a:cs typeface="Times New Roman" panose="02020603050405020304" pitchFamily="18" charset="0"/>
              </a:rPr>
              <a:t>Привлечь к проблеме развития познавательной сферы ребёнка;</a:t>
            </a:r>
          </a:p>
          <a:p>
            <a:pPr marL="1200150" lvl="2" indent="-285750" algn="just">
              <a:buFont typeface="Wingdings" panose="05000000000000000000" pitchFamily="2" charset="2"/>
              <a:buChar char="Ø"/>
            </a:pPr>
            <a:r>
              <a:rPr lang="ru-RU" b="1" dirty="0">
                <a:latin typeface="Times New Roman" panose="02020603050405020304" pitchFamily="18" charset="0"/>
                <a:cs typeface="Times New Roman" panose="02020603050405020304" pitchFamily="18" charset="0"/>
              </a:rPr>
              <a:t>Способствовать установлению партнёрских отношений родителей и педагогов в вопросах воспитания и образования детей.</a:t>
            </a:r>
          </a:p>
        </p:txBody>
      </p:sp>
    </p:spTree>
    <p:extLst>
      <p:ext uri="{BB962C8B-B14F-4D97-AF65-F5344CB8AC3E}">
        <p14:creationId xmlns:p14="http://schemas.microsoft.com/office/powerpoint/2010/main" val="1372826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24DE786-06FE-1C87-2BD5-5FF08A449D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0"/>
                    </a14:imgEffect>
                    <a14:imgEffect>
                      <a14:brightnessContrast bright="-14000" contrast="-43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3F8759-912D-92BC-74BD-078CDC7C65FB}"/>
              </a:ext>
            </a:extLst>
          </p:cNvPr>
          <p:cNvSpPr txBox="1"/>
          <p:nvPr/>
        </p:nvSpPr>
        <p:spPr>
          <a:xfrm>
            <a:off x="447822" y="534572"/>
            <a:ext cx="11296356" cy="5047536"/>
          </a:xfrm>
          <a:prstGeom prst="rect">
            <a:avLst/>
          </a:prstGeom>
          <a:noFill/>
        </p:spPr>
        <p:txBody>
          <a:bodyPr wrap="square" rtlCol="0">
            <a:spAutoFit/>
          </a:bodyPr>
          <a:lstStyle/>
          <a:p>
            <a:pPr algn="ctr"/>
            <a:r>
              <a:rPr lang="ru-RU"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Этапы работы над проектом:</a:t>
            </a:r>
          </a:p>
          <a:p>
            <a:pPr algn="ctr"/>
            <a:endParaRPr lang="ru-RU"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Ø"/>
            </a:pPr>
            <a:r>
              <a:rPr lang="ru-RU" sz="2000" b="1" dirty="0">
                <a:solidFill>
                  <a:srgbClr val="000000"/>
                </a:solidFill>
                <a:effectLst/>
                <a:latin typeface="Times New Roman" panose="02020603050405020304" pitchFamily="18" charset="0"/>
                <a:ea typeface="Times New Roman" panose="02020603050405020304" pitchFamily="18" charset="0"/>
              </a:rPr>
              <a:t>1 этап – подготовительный</a:t>
            </a:r>
            <a:endParaRPr lang="ru-RU" sz="2000" b="1" dirty="0">
              <a:solidFill>
                <a:srgbClr val="000000"/>
              </a:solidFill>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Ø"/>
            </a:pPr>
            <a:endParaRPr lang="ru-RU" sz="2000" b="1" dirty="0">
              <a:solidFill>
                <a:srgbClr val="000000"/>
              </a:solidFill>
              <a:effectLst/>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Определить основные направления работы.</a:t>
            </a:r>
            <a:endParaRPr lang="ru-RU" sz="2000" dirty="0">
              <a:solidFill>
                <a:srgbClr val="000000"/>
              </a:solidFill>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Систематизация материала по данному вопросу.</a:t>
            </a:r>
            <a:endParaRPr lang="ru-RU" sz="2000" dirty="0">
              <a:solidFill>
                <a:srgbClr val="000000"/>
              </a:solidFill>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Подбор экспонатов для организации мини- музея «Часы».</a:t>
            </a:r>
            <a:endParaRPr lang="ru-RU" sz="2000" dirty="0">
              <a:solidFill>
                <a:srgbClr val="000000"/>
              </a:solidFill>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Изучение научной литературы по данному вопросу.</a:t>
            </a:r>
          </a:p>
          <a:p>
            <a:pPr marL="800100" lvl="1" indent="-342900">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Подбор художественной, энциклопедической литературы.</a:t>
            </a:r>
            <a:endParaRPr lang="ru-RU" sz="2000" dirty="0">
              <a:solidFill>
                <a:srgbClr val="000000"/>
              </a:solidFill>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Привлечь родителей к поиску необходимой информации по данной теме.</a:t>
            </a:r>
            <a:endParaRPr lang="ru-RU" sz="2000" dirty="0">
              <a:solidFill>
                <a:srgbClr val="000000"/>
              </a:solidFill>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Подбор и изучение воспитателем литературы по проблеме.</a:t>
            </a:r>
            <a:endParaRPr lang="ru-RU" sz="2000" dirty="0">
              <a:solidFill>
                <a:srgbClr val="000000"/>
              </a:solidFill>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Подбор материалов для проведения исследования.</a:t>
            </a:r>
            <a:endParaRPr lang="ru-RU" sz="2000" dirty="0">
              <a:solidFill>
                <a:srgbClr val="000000"/>
              </a:solidFill>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Подбор материалов для проведения игровой деятельности детей.</a:t>
            </a:r>
            <a:endParaRPr lang="ru-RU" sz="2000" dirty="0">
              <a:solidFill>
                <a:srgbClr val="000000"/>
              </a:solidFill>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Работа с родителями (беседы с целью создания коллекции часов).</a:t>
            </a:r>
            <a:br>
              <a:rPr lang="ru-RU" dirty="0">
                <a:solidFill>
                  <a:srgbClr val="000000"/>
                </a:solidFill>
                <a:effectLst/>
                <a:latin typeface="Times New Roman" panose="02020603050405020304" pitchFamily="18" charset="0"/>
                <a:ea typeface="Times New Roman" panose="02020603050405020304" pitchFamily="18" charset="0"/>
              </a:rPr>
            </a:br>
            <a:endParaRPr lang="ru-RU" dirty="0"/>
          </a:p>
        </p:txBody>
      </p:sp>
    </p:spTree>
    <p:extLst>
      <p:ext uri="{BB962C8B-B14F-4D97-AF65-F5344CB8AC3E}">
        <p14:creationId xmlns:p14="http://schemas.microsoft.com/office/powerpoint/2010/main" val="750351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24DE786-06FE-1C87-2BD5-5FF08A449D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0"/>
                    </a14:imgEffect>
                    <a14:imgEffect>
                      <a14:brightnessContrast bright="-14000" contrast="-43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1BA06D7-321F-E4B0-17CB-D3C872E199DE}"/>
              </a:ext>
            </a:extLst>
          </p:cNvPr>
          <p:cNvSpPr txBox="1"/>
          <p:nvPr/>
        </p:nvSpPr>
        <p:spPr>
          <a:xfrm>
            <a:off x="447822" y="0"/>
            <a:ext cx="11296356" cy="7078861"/>
          </a:xfrm>
          <a:prstGeom prst="rect">
            <a:avLst/>
          </a:prstGeom>
          <a:noFill/>
        </p:spPr>
        <p:txBody>
          <a:bodyPr wrap="square" rtlCol="0">
            <a:spAutoFit/>
          </a:bodyPr>
          <a:lstStyle/>
          <a:p>
            <a:pPr algn="ctr"/>
            <a:r>
              <a:rPr lang="ru-RU"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Этапы работы над проектом:</a:t>
            </a:r>
          </a:p>
          <a:p>
            <a:pPr algn="ctr"/>
            <a:endParaRPr lang="ru-RU"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Ø"/>
            </a:pPr>
            <a:r>
              <a:rPr lang="ru-RU" sz="2000" b="1" dirty="0">
                <a:solidFill>
                  <a:srgbClr val="000000"/>
                </a:solidFill>
                <a:effectLst/>
                <a:latin typeface="Times New Roman" panose="02020603050405020304" pitchFamily="18" charset="0"/>
                <a:ea typeface="Times New Roman" panose="02020603050405020304" pitchFamily="18" charset="0"/>
              </a:rPr>
              <a:t>2 этап – основной</a:t>
            </a:r>
            <a:endParaRPr lang="ru-RU" sz="2000" b="1" dirty="0">
              <a:solidFill>
                <a:srgbClr val="000000"/>
              </a:solidFill>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Ø"/>
            </a:pPr>
            <a:endParaRPr lang="ru-RU" sz="2000" b="1" dirty="0">
              <a:solidFill>
                <a:srgbClr val="000000"/>
              </a:solidFill>
              <a:effectLst/>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Ø"/>
            </a:pPr>
            <a:r>
              <a:rPr lang="ru-RU" sz="2000" b="1" dirty="0">
                <a:solidFill>
                  <a:srgbClr val="000000"/>
                </a:solidFill>
                <a:effectLst/>
                <a:latin typeface="Times New Roman" panose="02020603050405020304" pitchFamily="18" charset="0"/>
                <a:ea typeface="Times New Roman" panose="02020603050405020304" pitchFamily="18" charset="0"/>
              </a:rPr>
              <a:t>Цель: </a:t>
            </a:r>
            <a:r>
              <a:rPr lang="ru-RU" sz="2000" dirty="0">
                <a:solidFill>
                  <a:srgbClr val="000000"/>
                </a:solidFill>
                <a:effectLst/>
                <a:latin typeface="Times New Roman" panose="02020603050405020304" pitchFamily="18" charset="0"/>
                <a:ea typeface="Times New Roman" panose="02020603050405020304" pitchFamily="18" charset="0"/>
              </a:rPr>
              <a:t>провести мероприятия проекта по ознакомлению с видами часов прошлого и настоящего.</a:t>
            </a:r>
            <a:endParaRPr lang="ru-RU" sz="2000" dirty="0">
              <a:solidFill>
                <a:srgbClr val="000000"/>
              </a:solidFill>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Ø"/>
            </a:pPr>
            <a:endParaRPr lang="ru-RU" sz="2000" dirty="0">
              <a:solidFill>
                <a:srgbClr val="000000"/>
              </a:solidFill>
              <a:effectLst/>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Ø"/>
            </a:pPr>
            <a:r>
              <a:rPr lang="ru-RU" dirty="0">
                <a:solidFill>
                  <a:srgbClr val="000000"/>
                </a:solidFill>
                <a:effectLst/>
                <a:latin typeface="Times New Roman" panose="02020603050405020304" pitchFamily="18" charset="0"/>
                <a:ea typeface="Times New Roman" panose="02020603050405020304" pitchFamily="18" charset="0"/>
              </a:rPr>
              <a:t>Беседы: «Какие часы были </a:t>
            </a:r>
            <a:r>
              <a:rPr lang="ru-RU" dirty="0" err="1">
                <a:solidFill>
                  <a:srgbClr val="000000"/>
                </a:solidFill>
                <a:effectLst/>
                <a:latin typeface="Times New Roman" panose="02020603050405020304" pitchFamily="18" charset="0"/>
                <a:ea typeface="Times New Roman" panose="02020603050405020304" pitchFamily="18" charset="0"/>
              </a:rPr>
              <a:t>давным</a:t>
            </a:r>
            <a:r>
              <a:rPr lang="ru-RU" dirty="0">
                <a:solidFill>
                  <a:srgbClr val="000000"/>
                </a:solidFill>
                <a:effectLst/>
                <a:latin typeface="Times New Roman" panose="02020603050405020304" pitchFamily="18" charset="0"/>
                <a:ea typeface="Times New Roman" panose="02020603050405020304" pitchFamily="18" charset="0"/>
              </a:rPr>
              <a:t>- давно», «Что мы делаем в разное время?», «Что случится, если часы будут идти по- разному?», «Часы у меня дома», «Часы моей бабушки», «Что я знаю о часах», «По часовой </a:t>
            </a:r>
            <a:r>
              <a:rPr lang="ru-RU" dirty="0" err="1">
                <a:solidFill>
                  <a:srgbClr val="000000"/>
                </a:solidFill>
                <a:effectLst/>
                <a:latin typeface="Times New Roman" panose="02020603050405020304" pitchFamily="18" charset="0"/>
                <a:ea typeface="Times New Roman" panose="02020603050405020304" pitchFamily="18" charset="0"/>
              </a:rPr>
              <a:t>стрелек</a:t>
            </a:r>
            <a:r>
              <a:rPr lang="ru-RU" dirty="0">
                <a:solidFill>
                  <a:srgbClr val="000000"/>
                </a:solidFill>
                <a:effectLst/>
                <a:latin typeface="Times New Roman" panose="02020603050405020304" pitchFamily="18" charset="0"/>
                <a:ea typeface="Times New Roman" panose="02020603050405020304" pitchFamily="18" charset="0"/>
              </a:rPr>
              <a:t> и против часовой стрелки», «Какие бывают часы?», «Пространство и время», «что такое время?».</a:t>
            </a:r>
            <a:endParaRPr lang="ru-RU" dirty="0">
              <a:solidFill>
                <a:srgbClr val="000000"/>
              </a:solidFill>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Ø"/>
            </a:pPr>
            <a:r>
              <a:rPr lang="ru-RU" dirty="0">
                <a:solidFill>
                  <a:srgbClr val="000000"/>
                </a:solidFill>
                <a:effectLst/>
                <a:latin typeface="Times New Roman" panose="02020603050405020304" pitchFamily="18" charset="0"/>
                <a:ea typeface="Times New Roman" panose="02020603050405020304" pitchFamily="18" charset="0"/>
              </a:rPr>
              <a:t>Цикл рассказов для детей: «Живые часы»; «Солнечные часы или часы на небе»; «Похитительница воды следит за временем»; «Часы – свечи»; «Часы без стрелок(песочные часы)»; «Механические часы»; «Электронные часы»; «Живые барометры времени (цветочные часы)» , «Самые известные часы в мире».</a:t>
            </a:r>
          </a:p>
          <a:p>
            <a:pPr marL="800100" lvl="1" indent="-342900">
              <a:buFont typeface="Wingdings" panose="05000000000000000000" pitchFamily="2" charset="2"/>
              <a:buChar char="Ø"/>
            </a:pPr>
            <a:r>
              <a:rPr lang="ru-RU" dirty="0">
                <a:solidFill>
                  <a:srgbClr val="000000"/>
                </a:solidFill>
                <a:effectLst/>
                <a:latin typeface="Times New Roman" panose="02020603050405020304" pitchFamily="18" charset="0"/>
                <a:ea typeface="Times New Roman" panose="02020603050405020304" pitchFamily="18" charset="0"/>
              </a:rPr>
              <a:t>Чтение художественной литературы: Анофриев «Тик- Так», Берестов «Без четверти шесть». Стихи о человеке и его часах. (</a:t>
            </a:r>
            <a:r>
              <a:rPr lang="ru-RU" dirty="0" err="1">
                <a:solidFill>
                  <a:srgbClr val="000000"/>
                </a:solidFill>
                <a:effectLst/>
                <a:latin typeface="Times New Roman" panose="02020603050405020304" pitchFamily="18" charset="0"/>
                <a:ea typeface="Times New Roman" panose="02020603050405020304" pitchFamily="18" charset="0"/>
              </a:rPr>
              <a:t>С.Баруздин</a:t>
            </a:r>
            <a:r>
              <a:rPr lang="ru-RU" dirty="0">
                <a:solidFill>
                  <a:srgbClr val="000000"/>
                </a:solidFill>
                <a:effectLst/>
                <a:latin typeface="Times New Roman" panose="02020603050405020304" pitchFamily="18" charset="0"/>
                <a:ea typeface="Times New Roman" panose="02020603050405020304" pitchFamily="18" charset="0"/>
              </a:rPr>
              <a:t>) , «Песочные часы» Мирошникова Ирина , «Стихи про часы и о времени», </a:t>
            </a:r>
            <a:r>
              <a:rPr lang="ru-RU" dirty="0" err="1">
                <a:solidFill>
                  <a:srgbClr val="000000"/>
                </a:solidFill>
                <a:effectLst/>
                <a:latin typeface="Times New Roman" panose="02020603050405020304" pitchFamily="18" charset="0"/>
                <a:ea typeface="Times New Roman" panose="02020603050405020304" pitchFamily="18" charset="0"/>
              </a:rPr>
              <a:t>С.Маршак</a:t>
            </a:r>
            <a:r>
              <a:rPr lang="ru-RU" dirty="0">
                <a:solidFill>
                  <a:srgbClr val="000000"/>
                </a:solidFill>
                <a:effectLst/>
                <a:latin typeface="Times New Roman" panose="02020603050405020304" pitchFamily="18" charset="0"/>
                <a:ea typeface="Times New Roman" panose="02020603050405020304" pitchFamily="18" charset="0"/>
              </a:rPr>
              <a:t> «Мы в часы мячом попали», </a:t>
            </a:r>
            <a:r>
              <a:rPr lang="ru-RU" dirty="0" err="1">
                <a:solidFill>
                  <a:srgbClr val="000000"/>
                </a:solidFill>
                <a:effectLst/>
                <a:latin typeface="Times New Roman" panose="02020603050405020304" pitchFamily="18" charset="0"/>
                <a:ea typeface="Times New Roman" panose="02020603050405020304" pitchFamily="18" charset="0"/>
              </a:rPr>
              <a:t>Н.Чупрунова</a:t>
            </a:r>
            <a:r>
              <a:rPr lang="ru-RU" dirty="0">
                <a:solidFill>
                  <a:srgbClr val="000000"/>
                </a:solidFill>
                <a:effectLst/>
                <a:latin typeface="Times New Roman" panose="02020603050405020304" pitchFamily="18" charset="0"/>
                <a:ea typeface="Times New Roman" panose="02020603050405020304" pitchFamily="18" charset="0"/>
              </a:rPr>
              <a:t> «Всю ночь часы стучат», </a:t>
            </a:r>
            <a:r>
              <a:rPr lang="ru-RU" dirty="0" err="1">
                <a:solidFill>
                  <a:srgbClr val="000000"/>
                </a:solidFill>
                <a:effectLst/>
                <a:latin typeface="Times New Roman" panose="02020603050405020304" pitchFamily="18" charset="0"/>
                <a:ea typeface="Times New Roman" panose="02020603050405020304" pitchFamily="18" charset="0"/>
              </a:rPr>
              <a:t>Ю.Мориц</a:t>
            </a:r>
            <a:r>
              <a:rPr lang="ru-RU" dirty="0">
                <a:solidFill>
                  <a:srgbClr val="000000"/>
                </a:solidFill>
                <a:effectLst/>
                <a:latin typeface="Times New Roman" panose="02020603050405020304" pitchFamily="18" charset="0"/>
                <a:ea typeface="Times New Roman" panose="02020603050405020304" pitchFamily="18" charset="0"/>
              </a:rPr>
              <a:t> «Шли часы через дорогу», сборник Т. Вишняковой «Часы-будильник», </a:t>
            </a:r>
            <a:r>
              <a:rPr lang="ru-RU" dirty="0" err="1">
                <a:solidFill>
                  <a:srgbClr val="000000"/>
                </a:solidFill>
                <a:effectLst/>
                <a:latin typeface="Times New Roman" panose="02020603050405020304" pitchFamily="18" charset="0"/>
                <a:ea typeface="Times New Roman" panose="02020603050405020304" pitchFamily="18" charset="0"/>
              </a:rPr>
              <a:t>О.Подтуркина</a:t>
            </a:r>
            <a:r>
              <a:rPr lang="ru-RU" dirty="0">
                <a:solidFill>
                  <a:srgbClr val="000000"/>
                </a:solidFill>
                <a:effectLst/>
                <a:latin typeface="Times New Roman" panose="02020603050405020304" pitchFamily="18" charset="0"/>
                <a:ea typeface="Times New Roman" panose="02020603050405020304" pitchFamily="18" charset="0"/>
              </a:rPr>
              <a:t> «Часы», </a:t>
            </a:r>
            <a:r>
              <a:rPr lang="ru-RU" dirty="0" err="1">
                <a:solidFill>
                  <a:srgbClr val="000000"/>
                </a:solidFill>
                <a:effectLst/>
                <a:latin typeface="Times New Roman" panose="02020603050405020304" pitchFamily="18" charset="0"/>
                <a:ea typeface="Times New Roman" panose="02020603050405020304" pitchFamily="18" charset="0"/>
              </a:rPr>
              <a:t>И.Фомичёва</a:t>
            </a:r>
            <a:r>
              <a:rPr lang="ru-RU" dirty="0">
                <a:solidFill>
                  <a:srgbClr val="000000"/>
                </a:solidFill>
                <a:effectLst/>
                <a:latin typeface="Times New Roman" panose="02020603050405020304" pitchFamily="18" charset="0"/>
                <a:ea typeface="Times New Roman" panose="02020603050405020304" pitchFamily="18" charset="0"/>
              </a:rPr>
              <a:t> «Солнечные часы», А. Прохоров «Весёлые часики», </a:t>
            </a:r>
            <a:r>
              <a:rPr lang="ru-RU" dirty="0" err="1">
                <a:solidFill>
                  <a:srgbClr val="000000"/>
                </a:solidFill>
                <a:effectLst/>
                <a:latin typeface="Times New Roman" panose="02020603050405020304" pitchFamily="18" charset="0"/>
                <a:ea typeface="Times New Roman" panose="02020603050405020304" pitchFamily="18" charset="0"/>
              </a:rPr>
              <a:t>А.Мальгинова</a:t>
            </a:r>
            <a:r>
              <a:rPr lang="ru-RU" dirty="0">
                <a:solidFill>
                  <a:srgbClr val="000000"/>
                </a:solidFill>
                <a:effectLst/>
                <a:latin typeface="Times New Roman" panose="02020603050405020304" pitchFamily="18" charset="0"/>
                <a:ea typeface="Times New Roman" panose="02020603050405020304" pitchFamily="18" charset="0"/>
              </a:rPr>
              <a:t> «Часы для Биби», </a:t>
            </a:r>
            <a:r>
              <a:rPr lang="ru-RU" dirty="0" err="1">
                <a:solidFill>
                  <a:srgbClr val="000000"/>
                </a:solidFill>
                <a:effectLst/>
                <a:latin typeface="Times New Roman" panose="02020603050405020304" pitchFamily="18" charset="0"/>
                <a:ea typeface="Times New Roman" panose="02020603050405020304" pitchFamily="18" charset="0"/>
              </a:rPr>
              <a:t>М.Манакова</a:t>
            </a:r>
            <a:r>
              <a:rPr lang="ru-RU" dirty="0">
                <a:solidFill>
                  <a:srgbClr val="000000"/>
                </a:solidFill>
                <a:effectLst/>
                <a:latin typeface="Times New Roman" panose="02020603050405020304" pitchFamily="18" charset="0"/>
                <a:ea typeface="Times New Roman" panose="02020603050405020304" pitchFamily="18" charset="0"/>
              </a:rPr>
              <a:t> «Мой день».</a:t>
            </a:r>
            <a:br>
              <a:rPr lang="ru-RU" sz="1800" dirty="0">
                <a:solidFill>
                  <a:srgbClr val="000000"/>
                </a:solidFill>
                <a:effectLst/>
                <a:latin typeface="Times New Roman" panose="02020603050405020304" pitchFamily="18" charset="0"/>
                <a:ea typeface="Times New Roman" panose="02020603050405020304" pitchFamily="18" charset="0"/>
              </a:rPr>
            </a:br>
            <a:br>
              <a:rPr lang="ru-RU" sz="2000" dirty="0">
                <a:solidFill>
                  <a:srgbClr val="000000"/>
                </a:solidFill>
                <a:effectLst/>
                <a:latin typeface="Times New Roman" panose="02020603050405020304" pitchFamily="18" charset="0"/>
                <a:ea typeface="Times New Roman" panose="02020603050405020304" pitchFamily="18" charset="0"/>
              </a:rPr>
            </a:br>
            <a:endParaRPr lang="ru-RU" sz="36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8247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24DE786-06FE-1C87-2BD5-5FF08A449D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0"/>
                    </a14:imgEffect>
                    <a14:imgEffect>
                      <a14:brightnessContrast bright="-14000" contrast="-43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7C7F7B-6829-5436-BCBF-6C7719612585}"/>
              </a:ext>
            </a:extLst>
          </p:cNvPr>
          <p:cNvSpPr txBox="1"/>
          <p:nvPr/>
        </p:nvSpPr>
        <p:spPr>
          <a:xfrm>
            <a:off x="447822" y="0"/>
            <a:ext cx="11296356" cy="7832914"/>
          </a:xfrm>
          <a:prstGeom prst="rect">
            <a:avLst/>
          </a:prstGeom>
          <a:noFill/>
        </p:spPr>
        <p:txBody>
          <a:bodyPr wrap="square" rtlCol="0">
            <a:spAutoFit/>
          </a:bodyPr>
          <a:lstStyle/>
          <a:p>
            <a:pPr algn="ctr"/>
            <a:r>
              <a:rPr lang="ru-RU"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Этапы работы над проектом:</a:t>
            </a:r>
          </a:p>
          <a:p>
            <a:pPr lvl="1"/>
            <a:endParaRPr lang="ru-RU" sz="2000" dirty="0">
              <a:solidFill>
                <a:srgbClr val="000000"/>
              </a:solidFill>
              <a:effectLst/>
              <a:latin typeface="Times New Roman" panose="02020603050405020304" pitchFamily="18" charset="0"/>
              <a:ea typeface="Times New Roman" panose="02020603050405020304" pitchFamily="18" charset="0"/>
            </a:endParaRPr>
          </a:p>
          <a:p>
            <a:pPr marL="742950" lvl="1" indent="-285750">
              <a:spcAft>
                <a:spcPts val="1000"/>
              </a:spcAft>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Рассматривание энциклопедий «Как работают вещи (про часы)», Степанов «Время», «Часы».</a:t>
            </a:r>
            <a:endPar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spcAft>
                <a:spcPts val="1000"/>
              </a:spcAft>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Заучивание </a:t>
            </a:r>
            <a:r>
              <a:rPr lang="ru-RU"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физминутки</a:t>
            </a: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часы идут, идут…». </a:t>
            </a:r>
            <a:endPar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spcAft>
                <a:spcPts val="1000"/>
              </a:spcAft>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Чтение познавательной литературы о различных видах часов.</a:t>
            </a:r>
            <a:endPar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spcAft>
                <a:spcPts val="1000"/>
              </a:spcAft>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Рассматривание иллюстраций часов.</a:t>
            </a:r>
            <a:endPar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spcAft>
                <a:spcPts val="1000"/>
              </a:spcAft>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Рисование часов «Настенные часы с кукушкой</a:t>
            </a:r>
          </a:p>
          <a:p>
            <a:pPr marL="742950" lvl="1" indent="-285750">
              <a:spcAft>
                <a:spcPts val="1000"/>
              </a:spcAft>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Лепка «Весёлые </a:t>
            </a:r>
            <a:r>
              <a:rPr lang="ru-RU"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будильнички</a:t>
            </a: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spcAft>
                <a:spcPts val="1000"/>
              </a:spcAft>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Дидактическая игры : «Путешествие в страну часов», «Всё о времени», «Часы», «Успей вовремя», «Тик-так», «Поможем Элли вернуться домой», «Назови предыдущее и </a:t>
            </a:r>
            <a:r>
              <a:rPr lang="ru-RU"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последущее</a:t>
            </a: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число», «Назови сутки», «Мои первые часы» , «Мой день», «Время», «Учим время», «Четвёртый лишний», «Какие часы сломались?», «Когда это бывает?», «О чём нам солнце говорит?».</a:t>
            </a:r>
            <a:endPar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spcAft>
                <a:spcPts val="1000"/>
              </a:spcAft>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Создание проблемно-игровой ситуации «Что будет, если часы остановятся?», «Вы долго гуляли, как определить без часов, что пора идти домой?»</a:t>
            </a:r>
            <a:endPar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spcAft>
                <a:spcPts val="1000"/>
              </a:spcAft>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Проведение исследования с макетами часов (могут ли показывать часы давних времен точное время).</a:t>
            </a:r>
            <a:b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br>
              <a:rPr lang="ru-RU" sz="2000" dirty="0">
                <a:solidFill>
                  <a:srgbClr val="000000"/>
                </a:solidFill>
                <a:effectLst/>
                <a:latin typeface="Times New Roman" panose="02020603050405020304" pitchFamily="18" charset="0"/>
                <a:ea typeface="Times New Roman" panose="02020603050405020304" pitchFamily="18" charset="0"/>
              </a:rPr>
            </a:br>
            <a:endParaRPr lang="ru-RU" sz="36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1393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24DE786-06FE-1C87-2BD5-5FF08A449D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0"/>
                    </a14:imgEffect>
                    <a14:imgEffect>
                      <a14:brightnessContrast bright="-14000" contrast="-43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5F732E-7CAF-6B2B-B426-8D08D379DD75}"/>
              </a:ext>
            </a:extLst>
          </p:cNvPr>
          <p:cNvSpPr txBox="1"/>
          <p:nvPr/>
        </p:nvSpPr>
        <p:spPr>
          <a:xfrm>
            <a:off x="447822" y="0"/>
            <a:ext cx="11296356" cy="5473293"/>
          </a:xfrm>
          <a:prstGeom prst="rect">
            <a:avLst/>
          </a:prstGeom>
          <a:noFill/>
        </p:spPr>
        <p:txBody>
          <a:bodyPr wrap="square" rtlCol="0">
            <a:spAutoFit/>
          </a:bodyPr>
          <a:lstStyle/>
          <a:p>
            <a:pPr algn="ctr"/>
            <a:r>
              <a:rPr lang="ru-RU"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Этапы работы над проектом:</a:t>
            </a:r>
          </a:p>
          <a:p>
            <a:pPr lvl="1"/>
            <a:endParaRPr lang="ru-RU" sz="2000" dirty="0">
              <a:solidFill>
                <a:srgbClr val="000000"/>
              </a:solidFill>
              <a:effectLst/>
              <a:latin typeface="Times New Roman" panose="02020603050405020304" pitchFamily="18" charset="0"/>
              <a:ea typeface="Times New Roman" panose="02020603050405020304" pitchFamily="18" charset="0"/>
            </a:endParaRPr>
          </a:p>
          <a:p>
            <a:pPr marL="742950" lvl="1" indent="-285750">
              <a:spcAft>
                <a:spcPts val="1000"/>
              </a:spcAft>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НОД . Развитие речи на тему : «Удивительный мир часов. Знакомство с часами», «Мы живём по часам», « Какие бывают часы?».</a:t>
            </a:r>
            <a:endParaRPr lang="ru-RU" sz="2000" dirty="0">
              <a:solidFill>
                <a:srgbClr val="000000"/>
              </a:solidFill>
              <a:latin typeface="Times New Roman" panose="02020603050405020304" pitchFamily="18" charset="0"/>
              <a:ea typeface="Times New Roman" panose="02020603050405020304" pitchFamily="18" charset="0"/>
            </a:endParaRPr>
          </a:p>
          <a:p>
            <a:pPr marL="742950" lvl="1" indent="-285750">
              <a:spcAft>
                <a:spcPts val="1000"/>
              </a:spcAft>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НОД . Математическое развитие «Волшебные часы», «Знакомство с часами», «Определение времени по часам».</a:t>
            </a:r>
            <a:endParaRPr lang="ru-RU" sz="2000" dirty="0">
              <a:solidFill>
                <a:srgbClr val="000000"/>
              </a:solidFill>
              <a:latin typeface="Times New Roman" panose="02020603050405020304" pitchFamily="18" charset="0"/>
              <a:ea typeface="Times New Roman" panose="02020603050405020304" pitchFamily="18" charset="0"/>
            </a:endParaRPr>
          </a:p>
          <a:p>
            <a:pPr marL="742950" lvl="1" indent="-285750">
              <a:spcAft>
                <a:spcPts val="1000"/>
              </a:spcAft>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Создание презентации «Путешествие в прошлое часов»</a:t>
            </a:r>
            <a:endParaRPr lang="ru-RU" sz="2000" dirty="0">
              <a:solidFill>
                <a:srgbClr val="000000"/>
              </a:solidFill>
              <a:latin typeface="Times New Roman" panose="02020603050405020304" pitchFamily="18" charset="0"/>
              <a:ea typeface="Times New Roman" panose="02020603050405020304" pitchFamily="18" charset="0"/>
            </a:endParaRPr>
          </a:p>
          <a:p>
            <a:pPr marL="742950" lvl="1" indent="-285750">
              <a:spcAft>
                <a:spcPts val="1000"/>
              </a:spcAft>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Просьба принести для мини-музея группы «Мир часов» интересные экспонаты.</a:t>
            </a:r>
            <a:endParaRPr lang="ru-RU" sz="2000" dirty="0">
              <a:solidFill>
                <a:srgbClr val="000000"/>
              </a:solidFill>
              <a:latin typeface="Times New Roman" panose="02020603050405020304" pitchFamily="18" charset="0"/>
              <a:ea typeface="Times New Roman" panose="02020603050405020304" pitchFamily="18" charset="0"/>
            </a:endParaRPr>
          </a:p>
          <a:p>
            <a:pPr marL="742950" lvl="1" indent="-285750">
              <a:spcAft>
                <a:spcPts val="1000"/>
              </a:spcAft>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Совместная деятельность детей и родителей (создание коллекции часов)</a:t>
            </a:r>
            <a:endParaRPr lang="ru-RU" sz="2000" dirty="0">
              <a:solidFill>
                <a:srgbClr val="000000"/>
              </a:solidFill>
              <a:latin typeface="Times New Roman" panose="02020603050405020304" pitchFamily="18" charset="0"/>
              <a:ea typeface="Times New Roman" panose="02020603050405020304" pitchFamily="18" charset="0"/>
            </a:endParaRPr>
          </a:p>
          <a:p>
            <a:pPr marL="742950" lvl="1" indent="-285750">
              <a:spcAft>
                <a:spcPts val="1000"/>
              </a:spcAft>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Консультации для родителей «Какие бывают часы?», «Прочитайте детям», «Мои первые часы», «Формирование чувства времени у детей старшего дошкольного возраста», «Как наблюдать часы, не будучи несчастными», «Отмечаем день часов».</a:t>
            </a:r>
            <a:br>
              <a:rPr lang="ru-RU" sz="2000" dirty="0">
                <a:solidFill>
                  <a:srgbClr val="000000"/>
                </a:solidFill>
                <a:effectLst/>
                <a:latin typeface="Times New Roman" panose="02020603050405020304" pitchFamily="18" charset="0"/>
                <a:ea typeface="Times New Roman" panose="02020603050405020304" pitchFamily="18" charset="0"/>
              </a:rPr>
            </a:br>
            <a:br>
              <a:rPr lang="ru-RU" sz="2000" dirty="0">
                <a:solidFill>
                  <a:srgbClr val="000000"/>
                </a:solidFill>
                <a:effectLst/>
                <a:latin typeface="Times New Roman" panose="02020603050405020304" pitchFamily="18" charset="0"/>
                <a:ea typeface="Times New Roman" panose="02020603050405020304" pitchFamily="18" charset="0"/>
              </a:rPr>
            </a:br>
            <a:endParaRPr lang="ru-RU" sz="36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1228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24DE786-06FE-1C87-2BD5-5FF08A449D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0"/>
                    </a14:imgEffect>
                    <a14:imgEffect>
                      <a14:brightnessContrast bright="-14000" contrast="-43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EFB4CA4-F601-90D2-3137-1560B18AF76B}"/>
              </a:ext>
            </a:extLst>
          </p:cNvPr>
          <p:cNvSpPr txBox="1"/>
          <p:nvPr/>
        </p:nvSpPr>
        <p:spPr>
          <a:xfrm>
            <a:off x="447822" y="0"/>
            <a:ext cx="11296356" cy="6524863"/>
          </a:xfrm>
          <a:prstGeom prst="rect">
            <a:avLst/>
          </a:prstGeom>
          <a:noFill/>
        </p:spPr>
        <p:txBody>
          <a:bodyPr wrap="square" rtlCol="0">
            <a:spAutoFit/>
          </a:bodyPr>
          <a:lstStyle/>
          <a:p>
            <a:pPr algn="ctr"/>
            <a:r>
              <a:rPr lang="ru-RU"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Этапы работы над проектом:</a:t>
            </a:r>
          </a:p>
          <a:p>
            <a:pPr algn="ctr"/>
            <a:endParaRPr lang="ru-RU"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Ø"/>
            </a:pPr>
            <a:r>
              <a:rPr lang="ru-RU" sz="2000" b="1" dirty="0">
                <a:solidFill>
                  <a:srgbClr val="000000"/>
                </a:solidFill>
                <a:effectLst/>
                <a:latin typeface="Times New Roman" panose="02020603050405020304" pitchFamily="18" charset="0"/>
                <a:ea typeface="Times New Roman" panose="02020603050405020304" pitchFamily="18" charset="0"/>
              </a:rPr>
              <a:t>3 этап- заключительный.</a:t>
            </a:r>
          </a:p>
          <a:p>
            <a:pPr marL="342900" indent="-342900">
              <a:buFont typeface="Wingdings" panose="05000000000000000000" pitchFamily="2" charset="2"/>
              <a:buChar char="Ø"/>
            </a:pPr>
            <a:endParaRPr lang="ru-RU" sz="2000" b="1" dirty="0">
              <a:solidFill>
                <a:srgbClr val="000000"/>
              </a:solidFill>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Ø"/>
            </a:pPr>
            <a:r>
              <a:rPr lang="ru-RU" sz="2000" b="1" dirty="0">
                <a:solidFill>
                  <a:srgbClr val="000000"/>
                </a:solidFill>
                <a:effectLst/>
                <a:latin typeface="Times New Roman" panose="02020603050405020304" pitchFamily="18" charset="0"/>
                <a:ea typeface="Times New Roman" panose="02020603050405020304" pitchFamily="18" charset="0"/>
              </a:rPr>
              <a:t>Цель: </a:t>
            </a:r>
            <a:r>
              <a:rPr lang="ru-RU" sz="2000" dirty="0">
                <a:solidFill>
                  <a:srgbClr val="000000"/>
                </a:solidFill>
                <a:effectLst/>
                <a:latin typeface="Times New Roman" panose="02020603050405020304" pitchFamily="18" charset="0"/>
                <a:ea typeface="Times New Roman" panose="02020603050405020304" pitchFamily="18" charset="0"/>
              </a:rPr>
              <a:t>обобщение полученного опыта.</a:t>
            </a:r>
          </a:p>
          <a:p>
            <a:pPr marL="800100" lvl="1" indent="-342900">
              <a:buFont typeface="Wingdings" panose="05000000000000000000" pitchFamily="2" charset="2"/>
              <a:buChar char="Ø"/>
            </a:pPr>
            <a:endParaRPr lang="ru-RU" sz="2000" dirty="0">
              <a:solidFill>
                <a:srgbClr val="000000"/>
              </a:solidFill>
              <a:latin typeface="Times New Roman" panose="02020603050405020304" pitchFamily="18" charset="0"/>
              <a:ea typeface="Times New Roman" panose="02020603050405020304" pitchFamily="18" charset="0"/>
            </a:endParaRPr>
          </a:p>
          <a:p>
            <a:pPr marL="1257300" lvl="2" indent="-342900">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Создание мини- музея «Мир часов»</a:t>
            </a:r>
            <a:endParaRPr lang="ru-RU" sz="2000" dirty="0">
              <a:solidFill>
                <a:srgbClr val="000000"/>
              </a:solidFill>
              <a:latin typeface="Times New Roman" panose="02020603050405020304" pitchFamily="18" charset="0"/>
              <a:ea typeface="Times New Roman" panose="02020603050405020304" pitchFamily="18" charset="0"/>
            </a:endParaRPr>
          </a:p>
          <a:p>
            <a:pPr marL="1257300" lvl="2" indent="-342900">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Создание коллекции современных часов (наручные)</a:t>
            </a:r>
            <a:endParaRPr lang="ru-RU" sz="2000" dirty="0">
              <a:solidFill>
                <a:srgbClr val="000000"/>
              </a:solidFill>
              <a:latin typeface="Times New Roman" panose="02020603050405020304" pitchFamily="18" charset="0"/>
              <a:ea typeface="Times New Roman" panose="02020603050405020304" pitchFamily="18" charset="0"/>
            </a:endParaRPr>
          </a:p>
          <a:p>
            <a:pPr marL="1257300" lvl="2" indent="-342900">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Создание презентаций «Путешествие в прошлое часов», «Цветочные часы».</a:t>
            </a:r>
            <a:endParaRPr lang="ru-RU" sz="2000" dirty="0">
              <a:solidFill>
                <a:srgbClr val="000000"/>
              </a:solidFill>
              <a:latin typeface="Times New Roman" panose="02020603050405020304" pitchFamily="18" charset="0"/>
              <a:ea typeface="Times New Roman" panose="02020603050405020304" pitchFamily="18" charset="0"/>
            </a:endParaRPr>
          </a:p>
          <a:p>
            <a:pPr marL="1257300" lvl="2" indent="-342900">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Подборка разнообразных видов часов с их подробным описанием.</a:t>
            </a:r>
            <a:endParaRPr lang="ru-RU" sz="2000" dirty="0">
              <a:solidFill>
                <a:srgbClr val="000000"/>
              </a:solidFill>
              <a:latin typeface="Times New Roman" panose="02020603050405020304" pitchFamily="18" charset="0"/>
              <a:ea typeface="Times New Roman" panose="02020603050405020304" pitchFamily="18" charset="0"/>
            </a:endParaRPr>
          </a:p>
          <a:p>
            <a:pPr marL="1257300" lvl="2" indent="-342900">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Подборка энциклопедий «Часы». </a:t>
            </a:r>
            <a:endParaRPr lang="ru-RU" sz="2000" dirty="0">
              <a:solidFill>
                <a:srgbClr val="000000"/>
              </a:solidFill>
              <a:latin typeface="Times New Roman" panose="02020603050405020304" pitchFamily="18" charset="0"/>
              <a:ea typeface="Times New Roman" panose="02020603050405020304" pitchFamily="18" charset="0"/>
            </a:endParaRPr>
          </a:p>
          <a:p>
            <a:pPr marL="1257300" lvl="2" indent="-342900">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Подборка детских книг о часах и времени.</a:t>
            </a:r>
            <a:br>
              <a:rPr lang="ru-RU" sz="2000" dirty="0">
                <a:solidFill>
                  <a:srgbClr val="000000"/>
                </a:solidFill>
                <a:effectLst/>
                <a:latin typeface="Times New Roman" panose="02020603050405020304" pitchFamily="18" charset="0"/>
                <a:ea typeface="Times New Roman" panose="02020603050405020304" pitchFamily="18" charset="0"/>
              </a:rPr>
            </a:br>
            <a:endParaRPr lang="ru-RU" sz="2000" dirty="0">
              <a:solidFill>
                <a:srgbClr val="000000"/>
              </a:solidFill>
              <a:effectLst/>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Ø"/>
            </a:pPr>
            <a:r>
              <a:rPr lang="ru-RU" sz="2000" b="1" dirty="0">
                <a:solidFill>
                  <a:srgbClr val="000000"/>
                </a:solidFill>
                <a:effectLst/>
                <a:latin typeface="Times New Roman" panose="02020603050405020304" pitchFamily="18" charset="0"/>
                <a:ea typeface="Times New Roman" panose="02020603050405020304" pitchFamily="18" charset="0"/>
              </a:rPr>
              <a:t>Информационное обеспечение проекта:</a:t>
            </a:r>
            <a:endParaRPr lang="ru-RU" sz="2000" b="1" dirty="0">
              <a:solidFill>
                <a:srgbClr val="000000"/>
              </a:solidFill>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rPr>
              <a:t>Рекомендации, консультации для родителей , стихи, загадки, конспекты занятий, альбомы для рассматривания, дидактические игры, книги, энциклопедии .</a:t>
            </a:r>
            <a:br>
              <a:rPr lang="ru-RU" dirty="0">
                <a:solidFill>
                  <a:srgbClr val="000000"/>
                </a:solidFill>
                <a:effectLst/>
                <a:latin typeface="Times New Roman" panose="02020603050405020304" pitchFamily="18" charset="0"/>
                <a:ea typeface="Times New Roman" panose="02020603050405020304" pitchFamily="18" charset="0"/>
              </a:rPr>
            </a:br>
            <a:br>
              <a:rPr lang="ru-RU" dirty="0">
                <a:solidFill>
                  <a:srgbClr val="000000"/>
                </a:solidFill>
                <a:effectLst/>
                <a:latin typeface="Times New Roman" panose="02020603050405020304" pitchFamily="18" charset="0"/>
                <a:ea typeface="Times New Roman" panose="02020603050405020304" pitchFamily="18" charset="0"/>
              </a:rPr>
            </a:br>
            <a:br>
              <a:rPr lang="ru-RU" sz="2000" dirty="0">
                <a:solidFill>
                  <a:srgbClr val="000000"/>
                </a:solidFill>
                <a:effectLst/>
                <a:latin typeface="Times New Roman" panose="02020603050405020304" pitchFamily="18" charset="0"/>
                <a:ea typeface="Times New Roman" panose="02020603050405020304" pitchFamily="18" charset="0"/>
              </a:rPr>
            </a:br>
            <a:endParaRPr lang="ru-RU" sz="36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0656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1463</Words>
  <Application>Microsoft Office PowerPoint</Application>
  <PresentationFormat>Широкоэкранный</PresentationFormat>
  <Paragraphs>112</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Calibri</vt:lpstr>
      <vt:lpstr>Calibri Light</vt:lpstr>
      <vt:lpstr>Times New Roman</vt:lpstr>
      <vt:lpstr>Wingdings</vt:lpstr>
      <vt:lpstr>Тема Office</vt:lpstr>
      <vt:lpstr>Муниципальное дошкольное образовательное учреждение «Детский сад № 22»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Женя Розанов</dc:creator>
  <cp:lastModifiedBy>Женя Розанов</cp:lastModifiedBy>
  <cp:revision>18</cp:revision>
  <dcterms:created xsi:type="dcterms:W3CDTF">2023-10-01T17:36:00Z</dcterms:created>
  <dcterms:modified xsi:type="dcterms:W3CDTF">2023-10-16T18:34:00Z</dcterms:modified>
</cp:coreProperties>
</file>