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123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smtClean="0">
                <a:solidFill>
                  <a:srgbClr val="00B0F0"/>
                </a:solidFill>
                <a:latin typeface="Times New Roman" pitchFamily="18" charset="0"/>
                <a:cs typeface="Times New Roman" pitchFamily="18" charset="0"/>
              </a:rPr>
              <a:t/>
            </a:r>
            <a:br>
              <a:rPr lang="ru-RU" b="1" dirty="0" smtClean="0">
                <a:solidFill>
                  <a:srgbClr val="00B0F0"/>
                </a:solidFill>
                <a:latin typeface="Times New Roman" pitchFamily="18" charset="0"/>
                <a:cs typeface="Times New Roman" pitchFamily="18" charset="0"/>
              </a:rPr>
            </a:br>
            <a:r>
              <a:rPr lang="ru-RU" b="1" dirty="0" smtClean="0">
                <a:solidFill>
                  <a:srgbClr val="00B0F0"/>
                </a:solidFill>
                <a:latin typeface="Times New Roman" pitchFamily="18" charset="0"/>
                <a:cs typeface="Times New Roman" pitchFamily="18" charset="0"/>
              </a:rPr>
              <a:t/>
            </a:r>
            <a:br>
              <a:rPr lang="ru-RU" b="1" dirty="0" smtClean="0">
                <a:solidFill>
                  <a:srgbClr val="00B0F0"/>
                </a:solidFill>
                <a:latin typeface="Times New Roman" pitchFamily="18" charset="0"/>
                <a:cs typeface="Times New Roman" pitchFamily="18" charset="0"/>
              </a:rPr>
            </a:br>
            <a:r>
              <a:rPr lang="ru-RU" b="1" dirty="0" smtClean="0">
                <a:solidFill>
                  <a:srgbClr val="00B0F0"/>
                </a:solidFill>
                <a:latin typeface="Times New Roman" pitchFamily="18" charset="0"/>
                <a:cs typeface="Times New Roman" pitchFamily="18" charset="0"/>
              </a:rPr>
              <a:t>Рекомендации </a:t>
            </a:r>
            <a:r>
              <a:rPr lang="ru-RU" b="1" dirty="0" smtClean="0">
                <a:solidFill>
                  <a:srgbClr val="00B0F0"/>
                </a:solidFill>
                <a:latin typeface="Times New Roman" pitchFamily="18" charset="0"/>
                <a:cs typeface="Times New Roman" pitchFamily="18" charset="0"/>
              </a:rPr>
              <a:t>для родителей по подготовке детей к школьному обучению. </a:t>
            </a:r>
            <a:br>
              <a:rPr lang="ru-RU" b="1" dirty="0" smtClean="0">
                <a:solidFill>
                  <a:srgbClr val="00B0F0"/>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lnSpcReduction="10000"/>
          </a:bodyPr>
          <a:lstStyle/>
          <a:p>
            <a:pPr algn="ctr">
              <a:buNone/>
            </a:pPr>
            <a:endParaRPr lang="ru-RU" sz="2400" b="1" dirty="0" smtClean="0">
              <a:solidFill>
                <a:srgbClr val="00B0F0"/>
              </a:solidFill>
              <a:latin typeface="Times New Roman" pitchFamily="18" charset="0"/>
              <a:cs typeface="Times New Roman" pitchFamily="18" charset="0"/>
            </a:endParaRPr>
          </a:p>
          <a:p>
            <a:pPr algn="ctr">
              <a:buNone/>
            </a:pPr>
            <a:endParaRPr lang="ru-RU" sz="2400" dirty="0" smtClean="0"/>
          </a:p>
          <a:p>
            <a:pPr>
              <a:buNone/>
            </a:pPr>
            <a:endParaRPr lang="ru-RU" sz="2400" dirty="0" smtClean="0">
              <a:latin typeface="Times New Roman" pitchFamily="18" charset="0"/>
              <a:cs typeface="Times New Roman" pitchFamily="18" charset="0"/>
            </a:endParaRPr>
          </a:p>
          <a:p>
            <a:pPr>
              <a:buNone/>
            </a:pPr>
            <a:endParaRPr lang="ru-RU" dirty="0" smtClean="0"/>
          </a:p>
          <a:p>
            <a:pPr>
              <a:buNone/>
            </a:pPr>
            <a:endParaRPr lang="ru-RU" dirty="0" smtClean="0"/>
          </a:p>
          <a:p>
            <a:pPr>
              <a:buNone/>
            </a:pPr>
            <a:endParaRPr lang="ru-RU" dirty="0" smtClean="0"/>
          </a:p>
          <a:p>
            <a:pPr algn="r">
              <a:buNone/>
            </a:pPr>
            <a:r>
              <a:rPr lang="ru-RU" dirty="0" smtClean="0">
                <a:latin typeface="Times New Roman" pitchFamily="18" charset="0"/>
                <a:cs typeface="Times New Roman" pitchFamily="18" charset="0"/>
              </a:rPr>
              <a:t>Подготовили:</a:t>
            </a:r>
          </a:p>
          <a:p>
            <a:pPr algn="r">
              <a:buNone/>
            </a:pPr>
            <a:r>
              <a:rPr lang="ru-RU" dirty="0" smtClean="0">
                <a:latin typeface="Times New Roman" pitchFamily="18" charset="0"/>
                <a:cs typeface="Times New Roman" pitchFamily="18" charset="0"/>
              </a:rPr>
              <a:t>Шевякова С.А.</a:t>
            </a:r>
          </a:p>
          <a:p>
            <a:pPr algn="r">
              <a:buNone/>
            </a:pPr>
            <a:r>
              <a:rPr lang="ru-RU" dirty="0" smtClean="0">
                <a:latin typeface="Times New Roman" pitchFamily="18" charset="0"/>
                <a:cs typeface="Times New Roman" pitchFamily="18" charset="0"/>
              </a:rPr>
              <a:t>Розанова И.В</a:t>
            </a:r>
            <a:r>
              <a:rPr lang="ru-RU" dirty="0" smtClean="0"/>
              <a:t>.</a:t>
            </a:r>
            <a:endParaRPr lang="ru-RU" dirty="0"/>
          </a:p>
        </p:txBody>
      </p:sp>
      <p:pic>
        <p:nvPicPr>
          <p:cNvPr id="7" name="Рисунок 6" descr="hello_html_77d45eee.jpg"/>
          <p:cNvPicPr>
            <a:picLocks noChangeAspect="1"/>
          </p:cNvPicPr>
          <p:nvPr/>
        </p:nvPicPr>
        <p:blipFill>
          <a:blip r:embed="rId2" cstate="print"/>
          <a:stretch>
            <a:fillRect/>
          </a:stretch>
        </p:blipFill>
        <p:spPr>
          <a:xfrm>
            <a:off x="1214414" y="2928934"/>
            <a:ext cx="4580863" cy="3383365"/>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F0"/>
                </a:solidFill>
                <a:latin typeface="Segoe Script" pitchFamily="34" charset="0"/>
              </a:rPr>
              <a:t>Подружите малыша с часами</a:t>
            </a:r>
          </a:p>
        </p:txBody>
      </p:sp>
      <p:sp>
        <p:nvSpPr>
          <p:cNvPr id="3" name="Содержимое 2"/>
          <p:cNvSpPr>
            <a:spLocks noGrp="1"/>
          </p:cNvSpPr>
          <p:nvPr>
            <p:ph idx="1"/>
          </p:nvPr>
        </p:nvSpPr>
        <p:spPr>
          <a:xfrm>
            <a:off x="428596" y="1357298"/>
            <a:ext cx="8229600" cy="2043113"/>
          </a:xfrm>
        </p:spPr>
        <p:txBody>
          <a:bodyPr>
            <a:normAutofit fontScale="92500" lnSpcReduction="20000"/>
          </a:bodyPr>
          <a:lstStyle/>
          <a:p>
            <a:pPr marL="0" indent="0">
              <a:spcBef>
                <a:spcPts val="0"/>
              </a:spcBef>
              <a:buNone/>
            </a:pPr>
            <a:r>
              <a:rPr lang="ru-RU" sz="2200" dirty="0">
                <a:solidFill>
                  <a:srgbClr val="7030A0"/>
                </a:solidFill>
                <a:latin typeface="Times New Roman" pitchFamily="18" charset="0"/>
                <a:cs typeface="Times New Roman" pitchFamily="18" charset="0"/>
              </a:rPr>
              <a:t>Необходимый для школы навык — ориентация во времени. Если ваш малыш еще не разбирается, который час, научите его этому. Многим деткам легче ориентироваться по электронным часам. Малыш должен знать, что значит четверть часа, полчаса, через час. Повесьте в детской большие часы </a:t>
            </a:r>
            <a:r>
              <a:rPr lang="ru-RU" sz="2200" i="1" dirty="0">
                <a:solidFill>
                  <a:srgbClr val="7030A0"/>
                </a:solidFill>
                <a:latin typeface="Times New Roman" pitchFamily="18" charset="0"/>
                <a:cs typeface="Times New Roman" pitchFamily="18" charset="0"/>
              </a:rPr>
              <a:t>(любые, главное, чтобы ребенок мог узнавать по ним время)</a:t>
            </a:r>
            <a:r>
              <a:rPr lang="ru-RU" sz="2200" dirty="0">
                <a:solidFill>
                  <a:srgbClr val="7030A0"/>
                </a:solidFill>
                <a:latin typeface="Times New Roman" pitchFamily="18" charset="0"/>
                <a:cs typeface="Times New Roman" pitchFamily="18" charset="0"/>
              </a:rPr>
              <a:t>. Во время чтения, игры или еды можно поставить часы на стол и обратить внимание ребенка на то, во сколько началось действие и во сколько оно закончилось</a:t>
            </a:r>
            <a:r>
              <a:rPr lang="ru-RU" sz="1800" dirty="0">
                <a:solidFill>
                  <a:srgbClr val="7030A0"/>
                </a:solidFill>
                <a:latin typeface="Times New Roman" pitchFamily="18" charset="0"/>
                <a:cs typeface="Times New Roman" pitchFamily="18" charset="0"/>
              </a:rPr>
              <a:t>.</a:t>
            </a:r>
          </a:p>
        </p:txBody>
      </p:sp>
      <p:pic>
        <p:nvPicPr>
          <p:cNvPr id="4" name="Рисунок 3" descr="i (3).jpg"/>
          <p:cNvPicPr>
            <a:picLocks noChangeAspect="1"/>
          </p:cNvPicPr>
          <p:nvPr/>
        </p:nvPicPr>
        <p:blipFill>
          <a:blip r:embed="rId2" cstate="print"/>
          <a:stretch>
            <a:fillRect/>
          </a:stretch>
        </p:blipFill>
        <p:spPr>
          <a:xfrm>
            <a:off x="642910" y="3857628"/>
            <a:ext cx="2571768" cy="2571768"/>
          </a:xfrm>
          <a:prstGeom prst="rect">
            <a:avLst/>
          </a:prstGeom>
        </p:spPr>
      </p:pic>
      <p:pic>
        <p:nvPicPr>
          <p:cNvPr id="5" name="Рисунок 4" descr="klassnye-chasy-dlya-trudnyh-detey-1785-large.jpg"/>
          <p:cNvPicPr>
            <a:picLocks noChangeAspect="1"/>
          </p:cNvPicPr>
          <p:nvPr/>
        </p:nvPicPr>
        <p:blipFill>
          <a:blip r:embed="rId3" cstate="print"/>
          <a:stretch>
            <a:fillRect/>
          </a:stretch>
        </p:blipFill>
        <p:spPr>
          <a:xfrm>
            <a:off x="4429124" y="3357562"/>
            <a:ext cx="4405030" cy="307181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F0"/>
                </a:solidFill>
                <a:latin typeface="Segoe Script" pitchFamily="34" charset="0"/>
              </a:rPr>
              <a:t>Используйте вежливые слова</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428596" y="1357299"/>
            <a:ext cx="8043890" cy="2714644"/>
          </a:xfrm>
        </p:spPr>
        <p:txBody>
          <a:bodyPr>
            <a:normAutofit lnSpcReduction="10000"/>
          </a:bodyPr>
          <a:lstStyle/>
          <a:p>
            <a:pPr marL="0" indent="0">
              <a:spcBef>
                <a:spcPts val="0"/>
              </a:spcBef>
              <a:buNone/>
            </a:pPr>
            <a:r>
              <a:rPr lang="ru-RU" sz="2000" dirty="0">
                <a:solidFill>
                  <a:srgbClr val="7030A0"/>
                </a:solidFill>
                <a:latin typeface="Times New Roman" pitchFamily="18" charset="0"/>
                <a:cs typeface="Times New Roman" pitchFamily="18" charset="0"/>
              </a:rPr>
              <a:t>Обратите внимание, знает и использует ли ваш ребенок «волшебные» слова: здравствуйте, до свидания, извините, спасибо</a:t>
            </a:r>
            <a:r>
              <a:rPr lang="ru-RU" sz="2000" dirty="0" smtClean="0">
                <a:solidFill>
                  <a:srgbClr val="7030A0"/>
                </a:solidFill>
                <a:latin typeface="Times New Roman" pitchFamily="18" charset="0"/>
                <a:cs typeface="Times New Roman" pitchFamily="18" charset="0"/>
              </a:rPr>
              <a:t>, пожалуйста </a:t>
            </a:r>
            <a:r>
              <a:rPr lang="ru-RU" sz="2000" dirty="0">
                <a:solidFill>
                  <a:srgbClr val="7030A0"/>
                </a:solidFill>
                <a:latin typeface="Times New Roman" pitchFamily="18" charset="0"/>
                <a:cs typeface="Times New Roman" pitchFamily="18" charset="0"/>
              </a:rPr>
              <a:t>и т. п. Если нет, то, возможно, этих слов нет в вашем лексиконе. Лучше всего не отдавать ребенку команды: принеси то, сделай это, убери на место, - а превратить их в вежливые просьбы. Известно, что дети копируют поведение, манеру говорить своих родителей. Если вы используете при ребенке ненормативную лексику, если вы грубы друг с другом, то не удивляйтесь, если учителя будут жаловаться, что ваш ребенок в школе матерится, дерётся, задирается на других детей.</a:t>
            </a:r>
          </a:p>
        </p:txBody>
      </p:sp>
      <p:pic>
        <p:nvPicPr>
          <p:cNvPr id="4" name="Рисунок 3" descr="i (13).jpg"/>
          <p:cNvPicPr>
            <a:picLocks noChangeAspect="1"/>
          </p:cNvPicPr>
          <p:nvPr/>
        </p:nvPicPr>
        <p:blipFill>
          <a:blip r:embed="rId2" cstate="print"/>
          <a:stretch>
            <a:fillRect/>
          </a:stretch>
        </p:blipFill>
        <p:spPr>
          <a:xfrm>
            <a:off x="2428860" y="3871495"/>
            <a:ext cx="4000528" cy="2986505"/>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F0"/>
                </a:solidFill>
                <a:latin typeface="Segoe Script" pitchFamily="34" charset="0"/>
              </a:rPr>
              <a:t>Не ругайте ребенка за каждую ошибку</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857224" y="1571612"/>
            <a:ext cx="7615262" cy="900105"/>
          </a:xfrm>
        </p:spPr>
        <p:txBody>
          <a:bodyPr>
            <a:normAutofit/>
          </a:bodyPr>
          <a:lstStyle/>
          <a:p>
            <a:pPr marL="0" indent="0">
              <a:spcBef>
                <a:spcPts val="0"/>
              </a:spcBef>
              <a:buNone/>
            </a:pPr>
            <a:r>
              <a:rPr lang="ru-RU" sz="2400" dirty="0">
                <a:solidFill>
                  <a:srgbClr val="7030A0"/>
                </a:solidFill>
                <a:latin typeface="Times New Roman" pitchFamily="18" charset="0"/>
                <a:cs typeface="Times New Roman" pitchFamily="18" charset="0"/>
              </a:rPr>
              <a:t>Ребенок имеет право на ошибку, ведь ошибаться свойственно всем людям, в том числе и взрослым.</a:t>
            </a:r>
          </a:p>
        </p:txBody>
      </p:sp>
      <p:pic>
        <p:nvPicPr>
          <p:cNvPr id="4" name="Рисунок 3" descr="f171b2fd622a230e08dc7e666cc2d0ed.jpg"/>
          <p:cNvPicPr>
            <a:picLocks noChangeAspect="1"/>
          </p:cNvPicPr>
          <p:nvPr/>
        </p:nvPicPr>
        <p:blipFill>
          <a:blip r:embed="rId2" cstate="print"/>
          <a:stretch>
            <a:fillRect/>
          </a:stretch>
        </p:blipFill>
        <p:spPr>
          <a:xfrm>
            <a:off x="214282" y="3643314"/>
            <a:ext cx="3039757" cy="2947991"/>
          </a:xfrm>
          <a:prstGeom prst="rect">
            <a:avLst/>
          </a:prstGeom>
        </p:spPr>
      </p:pic>
      <p:pic>
        <p:nvPicPr>
          <p:cNvPr id="5" name="Рисунок 4" descr="9(3).jpg"/>
          <p:cNvPicPr>
            <a:picLocks noChangeAspect="1"/>
          </p:cNvPicPr>
          <p:nvPr/>
        </p:nvPicPr>
        <p:blipFill>
          <a:blip r:embed="rId3" cstate="print"/>
          <a:stretch>
            <a:fillRect/>
          </a:stretch>
        </p:blipFill>
        <p:spPr>
          <a:xfrm>
            <a:off x="5214942" y="2643182"/>
            <a:ext cx="2342328" cy="3929066"/>
          </a:xfrm>
          <a:prstGeom prst="rect">
            <a:avLst/>
          </a:prstGeom>
        </p:spPr>
      </p:pic>
      <p:pic>
        <p:nvPicPr>
          <p:cNvPr id="6" name="Рисунок 5" descr="i.jpg"/>
          <p:cNvPicPr>
            <a:picLocks noChangeAspect="1"/>
          </p:cNvPicPr>
          <p:nvPr/>
        </p:nvPicPr>
        <p:blipFill>
          <a:blip r:embed="rId4" cstate="print"/>
          <a:stretch>
            <a:fillRect/>
          </a:stretch>
        </p:blipFill>
        <p:spPr>
          <a:xfrm>
            <a:off x="1500166" y="2357430"/>
            <a:ext cx="1262057" cy="1262057"/>
          </a:xfrm>
          <a:prstGeom prst="rect">
            <a:avLst/>
          </a:prstGeom>
        </p:spPr>
      </p:pic>
      <p:pic>
        <p:nvPicPr>
          <p:cNvPr id="7" name="Рисунок 6" descr="30546391.jpg"/>
          <p:cNvPicPr>
            <a:picLocks noChangeAspect="1"/>
          </p:cNvPicPr>
          <p:nvPr/>
        </p:nvPicPr>
        <p:blipFill>
          <a:blip r:embed="rId5" cstate="print"/>
          <a:stretch>
            <a:fillRect/>
          </a:stretch>
        </p:blipFill>
        <p:spPr>
          <a:xfrm>
            <a:off x="7858140" y="2214554"/>
            <a:ext cx="1285860" cy="128586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F0"/>
                </a:solidFill>
                <a:latin typeface="Segoe Script" pitchFamily="34" charset="0"/>
              </a:rPr>
              <a:t>Обеспечьте правильное питание</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500034" y="1357299"/>
            <a:ext cx="8229600" cy="1143008"/>
          </a:xfrm>
        </p:spPr>
        <p:txBody>
          <a:bodyPr>
            <a:normAutofit/>
          </a:bodyPr>
          <a:lstStyle/>
          <a:p>
            <a:pPr marL="0" indent="0">
              <a:spcBef>
                <a:spcPts val="0"/>
              </a:spcBef>
              <a:buNone/>
            </a:pPr>
            <a:r>
              <a:rPr lang="ru-RU" sz="2400" dirty="0">
                <a:solidFill>
                  <a:srgbClr val="7030A0"/>
                </a:solidFill>
                <a:latin typeface="Times New Roman" pitchFamily="18" charset="0"/>
                <a:cs typeface="Times New Roman" pitchFamily="18" charset="0"/>
              </a:rPr>
              <a:t>Питание должно быть сбалансированным, не рекомендуются перекусы.</a:t>
            </a:r>
          </a:p>
        </p:txBody>
      </p:sp>
      <p:pic>
        <p:nvPicPr>
          <p:cNvPr id="4" name="Рисунок 3" descr="i (14).jpg"/>
          <p:cNvPicPr>
            <a:picLocks noChangeAspect="1"/>
          </p:cNvPicPr>
          <p:nvPr/>
        </p:nvPicPr>
        <p:blipFill>
          <a:blip r:embed="rId2" cstate="print"/>
          <a:stretch>
            <a:fillRect/>
          </a:stretch>
        </p:blipFill>
        <p:spPr>
          <a:xfrm>
            <a:off x="1500166" y="2372016"/>
            <a:ext cx="5857916" cy="422179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2154230"/>
          </a:xfrm>
        </p:spPr>
        <p:txBody>
          <a:bodyPr>
            <a:normAutofit/>
          </a:bodyPr>
          <a:lstStyle/>
          <a:p>
            <a:r>
              <a:rPr lang="ru-RU" b="1" dirty="0">
                <a:solidFill>
                  <a:srgbClr val="00B050"/>
                </a:solidFill>
                <a:latin typeface="Segoe Script" pitchFamily="34" charset="0"/>
              </a:rPr>
              <a:t>Успехов вам </a:t>
            </a:r>
            <a:r>
              <a:rPr lang="ru-RU" b="1" dirty="0" smtClean="0">
                <a:solidFill>
                  <a:srgbClr val="00B050"/>
                </a:solidFill>
                <a:latin typeface="Segoe Script" pitchFamily="34" charset="0"/>
              </a:rPr>
              <a:t>! Верьте в себя и своего ребенка и у вас всё получится!</a:t>
            </a:r>
            <a:endParaRPr lang="ru-RU" dirty="0">
              <a:solidFill>
                <a:srgbClr val="00B050"/>
              </a:solidFill>
              <a:latin typeface="Segoe Script" pitchFamily="34" charset="0"/>
            </a:endParaRPr>
          </a:p>
        </p:txBody>
      </p:sp>
      <p:pic>
        <p:nvPicPr>
          <p:cNvPr id="4" name="Рисунок 3" descr="i (10).jpg"/>
          <p:cNvPicPr>
            <a:picLocks noChangeAspect="1"/>
          </p:cNvPicPr>
          <p:nvPr/>
        </p:nvPicPr>
        <p:blipFill>
          <a:blip r:embed="rId2" cstate="print"/>
          <a:stretch>
            <a:fillRect/>
          </a:stretch>
        </p:blipFill>
        <p:spPr>
          <a:xfrm>
            <a:off x="1500166" y="2643182"/>
            <a:ext cx="6281761" cy="3683117"/>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r>
              <a:rPr lang="ru-RU" i="1" dirty="0" smtClean="0">
                <a:solidFill>
                  <a:srgbClr val="00B0F0"/>
                </a:solidFill>
                <a:latin typeface="Segoe Script" pitchFamily="34" charset="0"/>
              </a:rPr>
              <a:t>Не </a:t>
            </a:r>
            <a:r>
              <a:rPr lang="ru-RU" i="1" dirty="0">
                <a:solidFill>
                  <a:srgbClr val="00B0F0"/>
                </a:solidFill>
                <a:latin typeface="Segoe Script" pitchFamily="34" charset="0"/>
              </a:rPr>
              <a:t>будьте слишком требовательны к ребенку.</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428596" y="1285860"/>
            <a:ext cx="8043890" cy="2571768"/>
          </a:xfrm>
        </p:spPr>
        <p:txBody>
          <a:bodyPr>
            <a:noAutofit/>
          </a:bodyPr>
          <a:lstStyle/>
          <a:p>
            <a:pPr marL="0" indent="0">
              <a:spcBef>
                <a:spcPts val="0"/>
              </a:spcBef>
              <a:buNone/>
            </a:pPr>
            <a:r>
              <a:rPr lang="ru-RU" sz="1800" dirty="0">
                <a:solidFill>
                  <a:srgbClr val="7030A0"/>
                </a:solidFill>
                <a:latin typeface="Times New Roman" pitchFamily="18" charset="0"/>
                <a:cs typeface="Times New Roman" pitchFamily="18" charset="0"/>
              </a:rPr>
              <a:t>За оставшееся </a:t>
            </a:r>
            <a:r>
              <a:rPr lang="ru-RU" sz="1800" dirty="0" smtClean="0">
                <a:solidFill>
                  <a:srgbClr val="7030A0"/>
                </a:solidFill>
                <a:latin typeface="Times New Roman" pitchFamily="18" charset="0"/>
                <a:cs typeface="Times New Roman" pitchFamily="18" charset="0"/>
              </a:rPr>
              <a:t>время никаких</a:t>
            </a:r>
            <a:r>
              <a:rPr lang="ru-RU" sz="1800" dirty="0">
                <a:solidFill>
                  <a:srgbClr val="7030A0"/>
                </a:solidFill>
                <a:latin typeface="Times New Roman" pitchFamily="18" charset="0"/>
                <a:cs typeface="Times New Roman" pitchFamily="18" charset="0"/>
              </a:rPr>
              <a:t> </a:t>
            </a:r>
            <a:r>
              <a:rPr lang="ru-RU" sz="1800" b="1" i="1" dirty="0">
                <a:solidFill>
                  <a:srgbClr val="7030A0"/>
                </a:solidFill>
                <a:latin typeface="Times New Roman" pitchFamily="18" charset="0"/>
                <a:cs typeface="Times New Roman" pitchFamily="18" charset="0"/>
              </a:rPr>
              <a:t>«хвостов»</a:t>
            </a:r>
            <a:r>
              <a:rPr lang="ru-RU" sz="1800" dirty="0">
                <a:solidFill>
                  <a:srgbClr val="7030A0"/>
                </a:solidFill>
                <a:latin typeface="Times New Roman" pitchFamily="18" charset="0"/>
                <a:cs typeface="Times New Roman" pitchFamily="18" charset="0"/>
              </a:rPr>
              <a:t> вы не подтянете. А если будете наседать на ребенка с чтением и счетом, вы сможете вызвать у него отрицательные эмоции по поводу школы. Конечно, почитать немножко, </a:t>
            </a:r>
            <a:r>
              <a:rPr lang="ru-RU" sz="1800" dirty="0" err="1">
                <a:solidFill>
                  <a:srgbClr val="7030A0"/>
                </a:solidFill>
                <a:latin typeface="Times New Roman" pitchFamily="18" charset="0"/>
                <a:cs typeface="Times New Roman" pitchFamily="18" charset="0"/>
              </a:rPr>
              <a:t>порешать</a:t>
            </a:r>
            <a:r>
              <a:rPr lang="ru-RU" sz="1800" dirty="0">
                <a:solidFill>
                  <a:srgbClr val="7030A0"/>
                </a:solidFill>
                <a:latin typeface="Times New Roman" pitchFamily="18" charset="0"/>
                <a:cs typeface="Times New Roman" pitchFamily="18" charset="0"/>
              </a:rPr>
              <a:t> несложные примеры можно, но все это должно быть в игровой, </a:t>
            </a:r>
            <a:r>
              <a:rPr lang="ru-RU" sz="1800" dirty="0" err="1">
                <a:solidFill>
                  <a:srgbClr val="7030A0"/>
                </a:solidFill>
                <a:latin typeface="Times New Roman" pitchFamily="18" charset="0"/>
                <a:cs typeface="Times New Roman" pitchFamily="18" charset="0"/>
              </a:rPr>
              <a:t>непринудительной</a:t>
            </a:r>
            <a:r>
              <a:rPr lang="ru-RU" sz="1800" dirty="0">
                <a:solidFill>
                  <a:srgbClr val="7030A0"/>
                </a:solidFill>
                <a:latin typeface="Times New Roman" pitchFamily="18" charset="0"/>
                <a:cs typeface="Times New Roman" pitchFamily="18" charset="0"/>
              </a:rPr>
              <a:t> форме. Кроме того, дошкольникам важно по несколько раз читать одни и те же книжки. Они, узнавая </a:t>
            </a:r>
            <a:r>
              <a:rPr lang="ru-RU" sz="1800" b="1" i="1" dirty="0">
                <a:solidFill>
                  <a:srgbClr val="7030A0"/>
                </a:solidFill>
                <a:latin typeface="Times New Roman" pitchFamily="18" charset="0"/>
                <a:cs typeface="Times New Roman" pitchFamily="18" charset="0"/>
              </a:rPr>
              <a:t>«материал»</a:t>
            </a:r>
            <a:r>
              <a:rPr lang="ru-RU" sz="1800" dirty="0">
                <a:solidFill>
                  <a:srgbClr val="7030A0"/>
                </a:solidFill>
                <a:latin typeface="Times New Roman" pitchFamily="18" charset="0"/>
                <a:cs typeface="Times New Roman" pitchFamily="18" charset="0"/>
              </a:rPr>
              <a:t>, стараются подсказать рассказчику, что будет дальше, поправляют, если он допустил неточность. Это вырабатывает в них активность, и тогда им будет абсолютно несложно уже на первом уроке высказать свое </a:t>
            </a:r>
            <a:r>
              <a:rPr lang="ru-RU" sz="1800" b="1" i="1" dirty="0">
                <a:solidFill>
                  <a:srgbClr val="7030A0"/>
                </a:solidFill>
                <a:latin typeface="Times New Roman" pitchFamily="18" charset="0"/>
                <a:cs typeface="Times New Roman" pitchFamily="18" charset="0"/>
              </a:rPr>
              <a:t>«взрослое»</a:t>
            </a:r>
            <a:r>
              <a:rPr lang="ru-RU" sz="1800" dirty="0">
                <a:solidFill>
                  <a:srgbClr val="7030A0"/>
                </a:solidFill>
                <a:latin typeface="Times New Roman" pitchFamily="18" charset="0"/>
                <a:cs typeface="Times New Roman" pitchFamily="18" charset="0"/>
              </a:rPr>
              <a:t> мнение».</a:t>
            </a:r>
          </a:p>
        </p:txBody>
      </p:sp>
      <p:pic>
        <p:nvPicPr>
          <p:cNvPr id="4" name="Рисунок 3" descr="i (5).jpg"/>
          <p:cNvPicPr>
            <a:picLocks noChangeAspect="1"/>
          </p:cNvPicPr>
          <p:nvPr/>
        </p:nvPicPr>
        <p:blipFill>
          <a:blip r:embed="rId2" cstate="print"/>
          <a:stretch>
            <a:fillRect/>
          </a:stretch>
        </p:blipFill>
        <p:spPr>
          <a:xfrm>
            <a:off x="500034" y="4071942"/>
            <a:ext cx="2143140" cy="2632623"/>
          </a:xfrm>
          <a:prstGeom prst="rect">
            <a:avLst/>
          </a:prstGeom>
        </p:spPr>
      </p:pic>
      <p:pic>
        <p:nvPicPr>
          <p:cNvPr id="6" name="Рисунок 5" descr="i (7).jpg"/>
          <p:cNvPicPr>
            <a:picLocks noChangeAspect="1"/>
          </p:cNvPicPr>
          <p:nvPr/>
        </p:nvPicPr>
        <p:blipFill>
          <a:blip r:embed="rId3" cstate="print"/>
          <a:stretch>
            <a:fillRect/>
          </a:stretch>
        </p:blipFill>
        <p:spPr>
          <a:xfrm>
            <a:off x="5000628" y="4143380"/>
            <a:ext cx="2863886" cy="2500306"/>
          </a:xfrm>
          <a:prstGeom prst="rect">
            <a:avLst/>
          </a:prstGeom>
        </p:spPr>
      </p:pic>
      <p:pic>
        <p:nvPicPr>
          <p:cNvPr id="7" name="Рисунок 6" descr="i.jpg"/>
          <p:cNvPicPr>
            <a:picLocks noChangeAspect="1"/>
          </p:cNvPicPr>
          <p:nvPr/>
        </p:nvPicPr>
        <p:blipFill>
          <a:blip r:embed="rId4" cstate="print"/>
          <a:stretch>
            <a:fillRect/>
          </a:stretch>
        </p:blipFill>
        <p:spPr>
          <a:xfrm>
            <a:off x="2786050" y="4143380"/>
            <a:ext cx="1000132" cy="1000132"/>
          </a:xfrm>
          <a:prstGeom prst="rect">
            <a:avLst/>
          </a:prstGeom>
        </p:spPr>
      </p:pic>
      <p:pic>
        <p:nvPicPr>
          <p:cNvPr id="8" name="Рисунок 7" descr="30546391.jpg"/>
          <p:cNvPicPr>
            <a:picLocks noChangeAspect="1"/>
          </p:cNvPicPr>
          <p:nvPr/>
        </p:nvPicPr>
        <p:blipFill>
          <a:blip r:embed="rId5" cstate="print"/>
          <a:stretch>
            <a:fillRect/>
          </a:stretch>
        </p:blipFill>
        <p:spPr>
          <a:xfrm>
            <a:off x="7858148" y="4071942"/>
            <a:ext cx="1143008" cy="1143008"/>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929718" cy="1143000"/>
          </a:xfrm>
        </p:spPr>
        <p:txBody>
          <a:bodyPr>
            <a:normAutofit fontScale="90000"/>
          </a:bodyPr>
          <a:lstStyle/>
          <a:p>
            <a:r>
              <a:rPr lang="ru-RU" dirty="0">
                <a:solidFill>
                  <a:srgbClr val="00B0F0"/>
                </a:solidFill>
                <a:latin typeface="Segoe Script" pitchFamily="34" charset="0"/>
              </a:rPr>
              <a:t>Не делайте акцент на оценках</a:t>
            </a:r>
          </a:p>
        </p:txBody>
      </p:sp>
      <p:sp>
        <p:nvSpPr>
          <p:cNvPr id="3" name="Содержимое 2"/>
          <p:cNvSpPr>
            <a:spLocks noGrp="1"/>
          </p:cNvSpPr>
          <p:nvPr>
            <p:ph idx="1"/>
          </p:nvPr>
        </p:nvSpPr>
        <p:spPr>
          <a:xfrm>
            <a:off x="500034" y="1571613"/>
            <a:ext cx="8229600" cy="1857388"/>
          </a:xfrm>
        </p:spPr>
        <p:txBody>
          <a:bodyPr>
            <a:normAutofit lnSpcReduction="10000"/>
          </a:bodyPr>
          <a:lstStyle/>
          <a:p>
            <a:pPr marL="0" indent="0">
              <a:spcBef>
                <a:spcPts val="0"/>
              </a:spcBef>
              <a:buNone/>
            </a:pPr>
            <a:r>
              <a:rPr lang="ru-RU" sz="2000" dirty="0" smtClean="0">
                <a:solidFill>
                  <a:srgbClr val="7030A0"/>
                </a:solidFill>
                <a:latin typeface="Times New Roman" pitchFamily="18" charset="0"/>
                <a:cs typeface="Times New Roman" pitchFamily="18" charset="0"/>
              </a:rPr>
              <a:t>Многие </a:t>
            </a:r>
            <a:r>
              <a:rPr lang="ru-RU" sz="2000" dirty="0">
                <a:solidFill>
                  <a:srgbClr val="7030A0"/>
                </a:solidFill>
                <a:latin typeface="Times New Roman" pitchFamily="18" charset="0"/>
                <a:cs typeface="Times New Roman" pitchFamily="18" charset="0"/>
              </a:rPr>
              <a:t>родители допускают грубую ошибку, когда начинают стращать: </a:t>
            </a:r>
            <a:r>
              <a:rPr lang="ru-RU" sz="2000" b="1" dirty="0">
                <a:solidFill>
                  <a:srgbClr val="7030A0"/>
                </a:solidFill>
                <a:latin typeface="Times New Roman" pitchFamily="18" charset="0"/>
                <a:cs typeface="Times New Roman" pitchFamily="18" charset="0"/>
              </a:rPr>
              <a:t>«Читай, а то двойки мне будешь приносить»</a:t>
            </a:r>
            <a:r>
              <a:rPr lang="ru-RU" sz="2000" dirty="0">
                <a:solidFill>
                  <a:srgbClr val="7030A0"/>
                </a:solidFill>
                <a:latin typeface="Times New Roman" pitchFamily="18" charset="0"/>
                <a:cs typeface="Times New Roman" pitchFamily="18" charset="0"/>
              </a:rPr>
              <a:t>. Важно акцентировать внимание ребенка на процессе учебы (ты узнаешь много нового, у тебя появятся новые друзья, ты станешь умным), а не на результате хороших оценках, которые вообще лучше не упоминать, тем более что в первом классе их не ставят.</a:t>
            </a:r>
          </a:p>
        </p:txBody>
      </p:sp>
      <p:pic>
        <p:nvPicPr>
          <p:cNvPr id="5" name="Рисунок 4" descr="i (6).jpg"/>
          <p:cNvPicPr>
            <a:picLocks noChangeAspect="1"/>
          </p:cNvPicPr>
          <p:nvPr/>
        </p:nvPicPr>
        <p:blipFill>
          <a:blip r:embed="rId2" cstate="print"/>
          <a:stretch>
            <a:fillRect/>
          </a:stretch>
        </p:blipFill>
        <p:spPr>
          <a:xfrm>
            <a:off x="571472" y="4429132"/>
            <a:ext cx="3118353" cy="2428868"/>
          </a:xfrm>
          <a:prstGeom prst="rect">
            <a:avLst/>
          </a:prstGeom>
        </p:spPr>
      </p:pic>
      <p:pic>
        <p:nvPicPr>
          <p:cNvPr id="6" name="Рисунок 5" descr="27492104-Cartoon-boy-dreaming-with-a-thought-bubble-made-of-clouds-Stock-Photo.jpg"/>
          <p:cNvPicPr>
            <a:picLocks noChangeAspect="1"/>
          </p:cNvPicPr>
          <p:nvPr/>
        </p:nvPicPr>
        <p:blipFill>
          <a:blip r:embed="rId3" cstate="print"/>
          <a:stretch>
            <a:fillRect/>
          </a:stretch>
        </p:blipFill>
        <p:spPr>
          <a:xfrm>
            <a:off x="5143504" y="4429108"/>
            <a:ext cx="2428892" cy="2428892"/>
          </a:xfrm>
          <a:prstGeom prst="rect">
            <a:avLst/>
          </a:prstGeom>
        </p:spPr>
      </p:pic>
      <p:pic>
        <p:nvPicPr>
          <p:cNvPr id="7" name="Рисунок 6" descr="i.jpg"/>
          <p:cNvPicPr>
            <a:picLocks noChangeAspect="1"/>
          </p:cNvPicPr>
          <p:nvPr/>
        </p:nvPicPr>
        <p:blipFill>
          <a:blip r:embed="rId4" cstate="print"/>
          <a:stretch>
            <a:fillRect/>
          </a:stretch>
        </p:blipFill>
        <p:spPr>
          <a:xfrm>
            <a:off x="1785918" y="3286124"/>
            <a:ext cx="1000132" cy="1000132"/>
          </a:xfrm>
          <a:prstGeom prst="rect">
            <a:avLst/>
          </a:prstGeom>
        </p:spPr>
      </p:pic>
      <p:pic>
        <p:nvPicPr>
          <p:cNvPr id="8" name="Рисунок 7" descr="30546391.jpg"/>
          <p:cNvPicPr>
            <a:picLocks noChangeAspect="1"/>
          </p:cNvPicPr>
          <p:nvPr/>
        </p:nvPicPr>
        <p:blipFill>
          <a:blip r:embed="rId5" cstate="print"/>
          <a:stretch>
            <a:fillRect/>
          </a:stretch>
        </p:blipFill>
        <p:spPr>
          <a:xfrm>
            <a:off x="5857884" y="3214686"/>
            <a:ext cx="1143008" cy="1143008"/>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r>
              <a:rPr lang="ru-RU" dirty="0">
                <a:solidFill>
                  <a:srgbClr val="00B0F0"/>
                </a:solidFill>
                <a:latin typeface="Segoe Script" pitchFamily="34" charset="0"/>
              </a:rPr>
              <a:t>Начинайте жить по новому распорядку дня</a:t>
            </a:r>
          </a:p>
        </p:txBody>
      </p:sp>
      <p:sp>
        <p:nvSpPr>
          <p:cNvPr id="3" name="Содержимое 2"/>
          <p:cNvSpPr>
            <a:spLocks noGrp="1"/>
          </p:cNvSpPr>
          <p:nvPr>
            <p:ph idx="1"/>
          </p:nvPr>
        </p:nvSpPr>
        <p:spPr>
          <a:xfrm>
            <a:off x="142844" y="1428736"/>
            <a:ext cx="7786742" cy="5000660"/>
          </a:xfrm>
        </p:spPr>
        <p:txBody>
          <a:bodyPr>
            <a:normAutofit fontScale="25000" lnSpcReduction="20000"/>
          </a:bodyPr>
          <a:lstStyle/>
          <a:p>
            <a:pPr marL="0" indent="0">
              <a:lnSpc>
                <a:spcPct val="120000"/>
              </a:lnSpc>
            </a:pPr>
            <a:r>
              <a:rPr lang="ru-RU" sz="6400" dirty="0">
                <a:solidFill>
                  <a:srgbClr val="7030A0"/>
                </a:solidFill>
                <a:latin typeface="Times New Roman" pitchFamily="18" charset="0"/>
                <a:cs typeface="Times New Roman" pitchFamily="18" charset="0"/>
              </a:rPr>
              <a:t>За месяц до школы нужно плавно подгонять режим дня к новому распорядку. Старайтесь, чтобы ребенок ложился спать не позже десяти вечера, вставал в 7—8 утра. Очень важно сформировать у малыша представление о том, что за чем нужно делать утром и вечером. Для этого хорошо использовать пробковую или пластмассовую доску на стене, где можно прикрепить бумажки, писать, рисовать</a:t>
            </a:r>
            <a:r>
              <a:rPr lang="ru-RU" sz="6400" dirty="0" smtClean="0">
                <a:solidFill>
                  <a:srgbClr val="7030A0"/>
                </a:solidFill>
                <a:latin typeface="Times New Roman" pitchFamily="18" charset="0"/>
                <a:cs typeface="Times New Roman" pitchFamily="18" charset="0"/>
              </a:rPr>
              <a:t>.</a:t>
            </a:r>
          </a:p>
          <a:p>
            <a:pPr marL="0" indent="0">
              <a:lnSpc>
                <a:spcPct val="120000"/>
              </a:lnSpc>
            </a:pPr>
            <a:endParaRPr lang="ru-RU" sz="6400" dirty="0">
              <a:solidFill>
                <a:srgbClr val="7030A0"/>
              </a:solidFill>
              <a:latin typeface="Times New Roman" pitchFamily="18" charset="0"/>
              <a:cs typeface="Times New Roman" pitchFamily="18" charset="0"/>
            </a:endParaRPr>
          </a:p>
          <a:p>
            <a:pPr marL="0" indent="0">
              <a:lnSpc>
                <a:spcPct val="120000"/>
              </a:lnSpc>
            </a:pPr>
            <a:r>
              <a:rPr lang="ru-RU" sz="6400" dirty="0">
                <a:solidFill>
                  <a:srgbClr val="7030A0"/>
                </a:solidFill>
                <a:latin typeface="Times New Roman" pitchFamily="18" charset="0"/>
                <a:cs typeface="Times New Roman" pitchFamily="18" charset="0"/>
              </a:rPr>
              <a:t>Для начала попробуйте наглядно объяснить, что нужно сделать перед сном: собрать портфель, приготовить одежду(трусики, </a:t>
            </a:r>
            <a:r>
              <a:rPr lang="ru-RU" sz="6400" dirty="0" err="1">
                <a:solidFill>
                  <a:srgbClr val="7030A0"/>
                </a:solidFill>
                <a:latin typeface="Times New Roman" pitchFamily="18" charset="0"/>
                <a:cs typeface="Times New Roman" pitchFamily="18" charset="0"/>
              </a:rPr>
              <a:t>маечку</a:t>
            </a:r>
            <a:r>
              <a:rPr lang="ru-RU" sz="6400" dirty="0">
                <a:solidFill>
                  <a:srgbClr val="7030A0"/>
                </a:solidFill>
                <a:latin typeface="Times New Roman" pitchFamily="18" charset="0"/>
                <a:cs typeface="Times New Roman" pitchFamily="18" charset="0"/>
              </a:rPr>
              <a:t>, носочки), проверить, чистая ли форма. Все эти действия лучше обозначать рисунками: портфель, разложенные вещи на стуле. В преддверии первого сентября выполняйте этот ритуал, играя. Пусть ребенок собирает свои детские книжки в портфель, складывает одежду на стул. С помощью рисунков можно изобразить и утренний распорядок: умываемся, одеваемся, кушаем, чистим зубы, облачаемся в школьную форму, чистим обувь, выходим из дома. Все это поможет малышу лучше понять, как строится его день</a:t>
            </a:r>
            <a:r>
              <a:rPr lang="ru-RU" sz="6400" dirty="0" smtClean="0">
                <a:solidFill>
                  <a:srgbClr val="7030A0"/>
                </a:solidFill>
                <a:latin typeface="Times New Roman" pitchFamily="18" charset="0"/>
                <a:cs typeface="Times New Roman" pitchFamily="18" charset="0"/>
              </a:rPr>
              <a:t>.</a:t>
            </a:r>
          </a:p>
          <a:p>
            <a:pPr marL="0" indent="0">
              <a:lnSpc>
                <a:spcPct val="120000"/>
              </a:lnSpc>
            </a:pPr>
            <a:endParaRPr lang="ru-RU" sz="6400" dirty="0" smtClean="0">
              <a:solidFill>
                <a:srgbClr val="7030A0"/>
              </a:solidFill>
              <a:latin typeface="Times New Roman" pitchFamily="18" charset="0"/>
              <a:cs typeface="Times New Roman" pitchFamily="18" charset="0"/>
            </a:endParaRPr>
          </a:p>
          <a:p>
            <a:pPr marL="0" indent="0">
              <a:lnSpc>
                <a:spcPct val="120000"/>
              </a:lnSpc>
            </a:pPr>
            <a:r>
              <a:rPr lang="ru-RU" sz="6400" dirty="0" smtClean="0">
                <a:solidFill>
                  <a:srgbClr val="7030A0"/>
                </a:solidFill>
                <a:latin typeface="Times New Roman" pitchFamily="18" charset="0"/>
                <a:cs typeface="Times New Roman" pitchFamily="18" charset="0"/>
              </a:rPr>
              <a:t>Следите, чтобы ребенок </a:t>
            </a:r>
            <a:r>
              <a:rPr lang="ru-RU" sz="6400" dirty="0">
                <a:solidFill>
                  <a:srgbClr val="7030A0"/>
                </a:solidFill>
                <a:latin typeface="Times New Roman" pitchFamily="18" charset="0"/>
                <a:cs typeface="Times New Roman" pitchFamily="18" charset="0"/>
              </a:rPr>
              <a:t>достаточно времени проводил на свежем воздухе, чтобы его сон был спокойным и полноценным. Исключите перед сном подвижные игры и другую активную деятельность. Хорошей и полезной семейной традицией может стать чтение книги всей семьей перед сном</a:t>
            </a:r>
          </a:p>
          <a:p>
            <a:endParaRPr lang="ru-RU" dirty="0"/>
          </a:p>
        </p:txBody>
      </p:sp>
      <p:pic>
        <p:nvPicPr>
          <p:cNvPr id="5" name="Рисунок 4" descr="i (8).jpg"/>
          <p:cNvPicPr>
            <a:picLocks noChangeAspect="1"/>
          </p:cNvPicPr>
          <p:nvPr/>
        </p:nvPicPr>
        <p:blipFill>
          <a:blip r:embed="rId2" cstate="print"/>
          <a:stretch>
            <a:fillRect/>
          </a:stretch>
        </p:blipFill>
        <p:spPr>
          <a:xfrm>
            <a:off x="7316338" y="5143512"/>
            <a:ext cx="1827662" cy="1714488"/>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715436" cy="1285884"/>
          </a:xfrm>
        </p:spPr>
        <p:txBody>
          <a:bodyPr>
            <a:normAutofit fontScale="90000"/>
          </a:bodyPr>
          <a:lstStyle/>
          <a:p>
            <a:r>
              <a:rPr lang="ru-RU" dirty="0">
                <a:solidFill>
                  <a:srgbClr val="00B0F0"/>
                </a:solidFill>
                <a:latin typeface="Segoe Script" pitchFamily="34" charset="0"/>
              </a:rPr>
              <a:t>Тренируйте внимательность и память</a:t>
            </a:r>
          </a:p>
        </p:txBody>
      </p:sp>
      <p:sp>
        <p:nvSpPr>
          <p:cNvPr id="3" name="Содержимое 2"/>
          <p:cNvSpPr>
            <a:spLocks noGrp="1"/>
          </p:cNvSpPr>
          <p:nvPr>
            <p:ph idx="1"/>
          </p:nvPr>
        </p:nvSpPr>
        <p:spPr>
          <a:xfrm>
            <a:off x="428596" y="1428736"/>
            <a:ext cx="5715040" cy="5214974"/>
          </a:xfrm>
        </p:spPr>
        <p:txBody>
          <a:bodyPr>
            <a:normAutofit fontScale="25000" lnSpcReduction="20000"/>
          </a:bodyPr>
          <a:lstStyle/>
          <a:p>
            <a:pPr marL="0" indent="0">
              <a:lnSpc>
                <a:spcPct val="120000"/>
              </a:lnSpc>
              <a:spcBef>
                <a:spcPts val="0"/>
              </a:spcBef>
            </a:pPr>
            <a:r>
              <a:rPr lang="ru-RU" sz="6400" dirty="0">
                <a:solidFill>
                  <a:srgbClr val="7030A0"/>
                </a:solidFill>
                <a:latin typeface="Times New Roman" pitchFamily="18" charset="0"/>
                <a:cs typeface="Times New Roman" pitchFamily="18" charset="0"/>
              </a:rPr>
              <a:t>Ребенку дошкольного возраста присущи конкретность, наглядность, образность, действенность мышления.</a:t>
            </a:r>
            <a:r>
              <a:rPr lang="ru-RU" sz="6400" b="1" dirty="0">
                <a:solidFill>
                  <a:srgbClr val="7030A0"/>
                </a:solidFill>
                <a:latin typeface="Times New Roman" pitchFamily="18" charset="0"/>
                <a:cs typeface="Times New Roman" pitchFamily="18" charset="0"/>
              </a:rPr>
              <a:t> О</a:t>
            </a:r>
            <a:r>
              <a:rPr lang="ru-RU" sz="6400" dirty="0">
                <a:solidFill>
                  <a:srgbClr val="7030A0"/>
                </a:solidFill>
                <a:latin typeface="Times New Roman" pitchFamily="18" charset="0"/>
                <a:cs typeface="Times New Roman" pitchFamily="18" charset="0"/>
              </a:rPr>
              <a:t>н более осмысленно воспринимает задачу, если конкретно представляет или видит то, о чем говорится в ней, если собственными действиями подкрепляет ход ее решения. Важно учитывать, что у ребенка дошкольного возраста способность к абстрагированию еще недостаточно сформирована, поэтому совершать умственные действия с отвлеченными числами ему сложно</a:t>
            </a:r>
            <a:r>
              <a:rPr lang="ru-RU" sz="6400" dirty="0" smtClean="0">
                <a:solidFill>
                  <a:srgbClr val="7030A0"/>
                </a:solidFill>
                <a:latin typeface="Times New Roman" pitchFamily="18" charset="0"/>
                <a:cs typeface="Times New Roman" pitchFamily="18" charset="0"/>
              </a:rPr>
              <a:t>.</a:t>
            </a:r>
          </a:p>
          <a:p>
            <a:pPr marL="0" indent="0">
              <a:lnSpc>
                <a:spcPct val="120000"/>
              </a:lnSpc>
              <a:spcBef>
                <a:spcPts val="0"/>
              </a:spcBef>
            </a:pPr>
            <a:endParaRPr lang="ru-RU" sz="6400" dirty="0">
              <a:solidFill>
                <a:srgbClr val="7030A0"/>
              </a:solidFill>
              <a:latin typeface="Times New Roman" pitchFamily="18" charset="0"/>
              <a:cs typeface="Times New Roman" pitchFamily="18" charset="0"/>
            </a:endParaRPr>
          </a:p>
          <a:p>
            <a:pPr marL="0" indent="0">
              <a:lnSpc>
                <a:spcPct val="120000"/>
              </a:lnSpc>
              <a:spcBef>
                <a:spcPts val="0"/>
              </a:spcBef>
            </a:pPr>
            <a:r>
              <a:rPr lang="ru-RU" sz="6400" dirty="0">
                <a:solidFill>
                  <a:srgbClr val="7030A0"/>
                </a:solidFill>
                <a:latin typeface="Times New Roman" pitchFamily="18" charset="0"/>
                <a:cs typeface="Times New Roman" pitchFamily="18" charset="0"/>
              </a:rPr>
              <a:t>Хорошая игра на внимательность: всем раздается одинаковый текст, засекается время и нужно как можно больше и быстрее найти и вычеркнуть букв </a:t>
            </a:r>
            <a:r>
              <a:rPr lang="ru-RU" sz="6400" b="1" dirty="0">
                <a:solidFill>
                  <a:srgbClr val="7030A0"/>
                </a:solidFill>
                <a:latin typeface="Times New Roman" pitchFamily="18" charset="0"/>
                <a:cs typeface="Times New Roman" pitchFamily="18" charset="0"/>
              </a:rPr>
              <a:t>«с»</a:t>
            </a:r>
            <a:r>
              <a:rPr lang="ru-RU" sz="6400" dirty="0">
                <a:solidFill>
                  <a:srgbClr val="7030A0"/>
                </a:solidFill>
                <a:latin typeface="Times New Roman" pitchFamily="18" charset="0"/>
                <a:cs typeface="Times New Roman" pitchFamily="18" charset="0"/>
              </a:rPr>
              <a:t>. Проводите </a:t>
            </a:r>
            <a:r>
              <a:rPr lang="ru-RU" sz="6400" b="1" dirty="0">
                <a:solidFill>
                  <a:srgbClr val="7030A0"/>
                </a:solidFill>
                <a:latin typeface="Times New Roman" pitchFamily="18" charset="0"/>
                <a:cs typeface="Times New Roman" pitchFamily="18" charset="0"/>
              </a:rPr>
              <a:t>«занятия»</a:t>
            </a:r>
            <a:r>
              <a:rPr lang="ru-RU" sz="6400" dirty="0">
                <a:solidFill>
                  <a:srgbClr val="7030A0"/>
                </a:solidFill>
                <a:latin typeface="Times New Roman" pitchFamily="18" charset="0"/>
                <a:cs typeface="Times New Roman" pitchFamily="18" charset="0"/>
              </a:rPr>
              <a:t> сначала по 10 минут, назавтра 15, доведя время </a:t>
            </a:r>
            <a:r>
              <a:rPr lang="ru-RU" sz="6400" b="1" dirty="0">
                <a:solidFill>
                  <a:srgbClr val="7030A0"/>
                </a:solidFill>
                <a:latin typeface="Times New Roman" pitchFamily="18" charset="0"/>
                <a:cs typeface="Times New Roman" pitchFamily="18" charset="0"/>
              </a:rPr>
              <a:t>«урока»</a:t>
            </a:r>
            <a:r>
              <a:rPr lang="ru-RU" sz="6400" dirty="0">
                <a:solidFill>
                  <a:srgbClr val="7030A0"/>
                </a:solidFill>
                <a:latin typeface="Times New Roman" pitchFamily="18" charset="0"/>
                <a:cs typeface="Times New Roman" pitchFamily="18" charset="0"/>
              </a:rPr>
              <a:t> до той продолжительности, которая будет в школе. Тогда ребенка не будут так пугать бесконечные полчаса занятий. Еще можно почаще играть в </a:t>
            </a:r>
            <a:r>
              <a:rPr lang="ru-RU" sz="6400" b="1" dirty="0">
                <a:solidFill>
                  <a:srgbClr val="7030A0"/>
                </a:solidFill>
                <a:latin typeface="Times New Roman" pitchFamily="18" charset="0"/>
                <a:cs typeface="Times New Roman" pitchFamily="18" charset="0"/>
              </a:rPr>
              <a:t>«Отвернись и назови»</a:t>
            </a:r>
            <a:r>
              <a:rPr lang="ru-RU" sz="6400" dirty="0">
                <a:solidFill>
                  <a:srgbClr val="7030A0"/>
                </a:solidFill>
                <a:latin typeface="Times New Roman" pitchFamily="18" charset="0"/>
                <a:cs typeface="Times New Roman" pitchFamily="18" charset="0"/>
              </a:rPr>
              <a:t>. Разложите на столе игрушки и дайте ребенку посмотреть на стол в течение 1-й минуты. Затем он отворачивается и называет игрушки, лежащие на столе. Усложняйте задачу: добавляйте игрушки, сокращайте время на запоминание.</a:t>
            </a:r>
          </a:p>
          <a:p>
            <a:endParaRPr lang="ru-RU" dirty="0"/>
          </a:p>
        </p:txBody>
      </p:sp>
      <p:pic>
        <p:nvPicPr>
          <p:cNvPr id="5" name="Рисунок 4" descr="8df95b5683d0f8acb1337c8525a35200.jpg"/>
          <p:cNvPicPr>
            <a:picLocks noChangeAspect="1"/>
          </p:cNvPicPr>
          <p:nvPr/>
        </p:nvPicPr>
        <p:blipFill>
          <a:blip r:embed="rId2" cstate="print"/>
          <a:stretch>
            <a:fillRect/>
          </a:stretch>
        </p:blipFill>
        <p:spPr>
          <a:xfrm>
            <a:off x="6072198" y="1857364"/>
            <a:ext cx="2884650" cy="3571876"/>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latin typeface="Segoe Script" pitchFamily="34" charset="0"/>
              </a:rPr>
              <a:t>Не забывайте про отдых</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500034" y="1285860"/>
            <a:ext cx="8229600" cy="2400303"/>
          </a:xfrm>
        </p:spPr>
        <p:txBody>
          <a:bodyPr>
            <a:normAutofit lnSpcReduction="10000"/>
          </a:bodyPr>
          <a:lstStyle/>
          <a:p>
            <a:pPr marL="0" indent="0">
              <a:spcBef>
                <a:spcPts val="0"/>
              </a:spcBef>
            </a:pPr>
            <a:r>
              <a:rPr lang="ru-RU" sz="2000" dirty="0" smtClean="0">
                <a:solidFill>
                  <a:srgbClr val="7030A0"/>
                </a:solidFill>
                <a:latin typeface="Times New Roman" pitchFamily="18" charset="0"/>
                <a:cs typeface="Times New Roman" pitchFamily="18" charset="0"/>
              </a:rPr>
              <a:t>Если </a:t>
            </a:r>
            <a:r>
              <a:rPr lang="ru-RU" sz="2000" dirty="0">
                <a:solidFill>
                  <a:srgbClr val="7030A0"/>
                </a:solidFill>
                <a:latin typeface="Times New Roman" pitchFamily="18" charset="0"/>
                <a:cs typeface="Times New Roman" pitchFamily="18" charset="0"/>
              </a:rPr>
              <a:t>ребенок устал заниматься, не доделав задание, то не настаивайте, дайте ему несколько минут на отдых, а затем вернитесь к выполнению задания. Но все-таки постепенно приучайте ребенка, чтобы он в течение пятнадцати-двадцати минут мог заниматься одним делом, не отвлекаясь</a:t>
            </a:r>
            <a:r>
              <a:rPr lang="ru-RU" sz="2000" dirty="0" smtClean="0">
                <a:solidFill>
                  <a:srgbClr val="7030A0"/>
                </a:solidFill>
                <a:latin typeface="Times New Roman" pitchFamily="18" charset="0"/>
                <a:cs typeface="Times New Roman" pitchFamily="18" charset="0"/>
              </a:rPr>
              <a:t>.</a:t>
            </a:r>
          </a:p>
          <a:p>
            <a:pPr marL="0" indent="0">
              <a:spcBef>
                <a:spcPts val="0"/>
              </a:spcBef>
              <a:buNone/>
            </a:pPr>
            <a:r>
              <a:rPr lang="ru-RU" sz="2000" dirty="0">
                <a:solidFill>
                  <a:srgbClr val="7030A0"/>
                </a:solidFill>
                <a:latin typeface="Times New Roman" pitchFamily="18" charset="0"/>
                <a:cs typeface="Times New Roman" pitchFamily="18" charset="0"/>
              </a:rPr>
              <a:t> </a:t>
            </a:r>
            <a:endParaRPr lang="ru-RU" sz="2000" dirty="0" smtClean="0">
              <a:solidFill>
                <a:srgbClr val="7030A0"/>
              </a:solidFill>
              <a:latin typeface="Times New Roman" pitchFamily="18" charset="0"/>
              <a:cs typeface="Times New Roman" pitchFamily="18" charset="0"/>
            </a:endParaRPr>
          </a:p>
          <a:p>
            <a:pPr marL="0" indent="0">
              <a:spcBef>
                <a:spcPts val="0"/>
              </a:spcBef>
            </a:pPr>
            <a:r>
              <a:rPr lang="ru-RU" sz="2000" dirty="0">
                <a:solidFill>
                  <a:srgbClr val="7030A0"/>
                </a:solidFill>
                <a:latin typeface="Times New Roman" pitchFamily="18" charset="0"/>
                <a:cs typeface="Times New Roman" pitchFamily="18" charset="0"/>
              </a:rPr>
              <a:t>Учеба должна гармонично совмещаться с отдыхом, поэтому устраивайте ребенку небольшие праздники и сюрпризы, например, отправьтесь в выходные дни в цирк, музей, парк и т. </a:t>
            </a:r>
            <a:r>
              <a:rPr lang="ru-RU" sz="2000" dirty="0" err="1">
                <a:solidFill>
                  <a:srgbClr val="7030A0"/>
                </a:solidFill>
                <a:latin typeface="Times New Roman" pitchFamily="18" charset="0"/>
                <a:cs typeface="Times New Roman" pitchFamily="18" charset="0"/>
              </a:rPr>
              <a:t>д</a:t>
            </a:r>
            <a:endParaRPr lang="ru-RU" sz="2000" dirty="0">
              <a:solidFill>
                <a:srgbClr val="7030A0"/>
              </a:solidFill>
              <a:latin typeface="Times New Roman" pitchFamily="18" charset="0"/>
              <a:cs typeface="Times New Roman" pitchFamily="18" charset="0"/>
            </a:endParaRPr>
          </a:p>
        </p:txBody>
      </p:sp>
      <p:pic>
        <p:nvPicPr>
          <p:cNvPr id="4" name="Рисунок 3" descr="d4ca2ca56816025b3b4e45e47fad4.jpg"/>
          <p:cNvPicPr>
            <a:picLocks noChangeAspect="1"/>
          </p:cNvPicPr>
          <p:nvPr/>
        </p:nvPicPr>
        <p:blipFill>
          <a:blip r:embed="rId2" cstate="print"/>
          <a:stretch>
            <a:fillRect/>
          </a:stretch>
        </p:blipFill>
        <p:spPr>
          <a:xfrm>
            <a:off x="170001" y="3644858"/>
            <a:ext cx="3798039" cy="3213142"/>
          </a:xfrm>
          <a:prstGeom prst="rect">
            <a:avLst/>
          </a:prstGeom>
        </p:spPr>
      </p:pic>
      <p:pic>
        <p:nvPicPr>
          <p:cNvPr id="5" name="Рисунок 4" descr="i (9).jpg"/>
          <p:cNvPicPr>
            <a:picLocks noChangeAspect="1"/>
          </p:cNvPicPr>
          <p:nvPr/>
        </p:nvPicPr>
        <p:blipFill>
          <a:blip r:embed="rId3" cstate="print"/>
          <a:stretch>
            <a:fillRect/>
          </a:stretch>
        </p:blipFill>
        <p:spPr>
          <a:xfrm>
            <a:off x="4286248" y="3857628"/>
            <a:ext cx="4442977" cy="2690817"/>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00B0F0"/>
                </a:solidFill>
                <a:latin typeface="Segoe Script" pitchFamily="34" charset="0"/>
              </a:rPr>
              <a:t>Заинтересуйте ребенка</a:t>
            </a:r>
            <a:endParaRPr lang="ru-RU" sz="4000" dirty="0">
              <a:solidFill>
                <a:srgbClr val="00B0F0"/>
              </a:solidFill>
              <a:latin typeface="Segoe Script" pitchFamily="34" charset="0"/>
            </a:endParaRPr>
          </a:p>
        </p:txBody>
      </p:sp>
      <p:sp>
        <p:nvSpPr>
          <p:cNvPr id="3" name="Содержимое 2"/>
          <p:cNvSpPr>
            <a:spLocks noGrp="1"/>
          </p:cNvSpPr>
          <p:nvPr>
            <p:ph idx="1"/>
          </p:nvPr>
        </p:nvSpPr>
        <p:spPr>
          <a:xfrm>
            <a:off x="500034" y="1214422"/>
            <a:ext cx="8229600" cy="1643074"/>
          </a:xfrm>
        </p:spPr>
        <p:txBody>
          <a:bodyPr>
            <a:normAutofit/>
          </a:bodyPr>
          <a:lstStyle/>
          <a:p>
            <a:pPr marL="0" indent="0">
              <a:spcBef>
                <a:spcPts val="0"/>
              </a:spcBef>
              <a:buNone/>
            </a:pPr>
            <a:r>
              <a:rPr lang="ru-RU" sz="2000" dirty="0">
                <a:solidFill>
                  <a:srgbClr val="7030A0"/>
                </a:solidFill>
                <a:latin typeface="Times New Roman" pitchFamily="18" charset="0"/>
                <a:cs typeface="Times New Roman" pitchFamily="18" charset="0"/>
              </a:rPr>
              <a:t>Если ребенок отказывается выполнять задание, то попробуйте найти способ, чтобы заинтересовать его. Для этого используйте свою фантазию, не бойтесь придумывать что-то интересное, но ни в коем случае не пугайте ребенка, что лишите его сладостей, что не пустите его гулять и т. п. Будьте терпеливы к капризам вашего «</a:t>
            </a:r>
            <a:r>
              <a:rPr lang="ru-RU" sz="2000" dirty="0" err="1">
                <a:solidFill>
                  <a:srgbClr val="7030A0"/>
                </a:solidFill>
                <a:latin typeface="Times New Roman" pitchFamily="18" charset="0"/>
                <a:cs typeface="Times New Roman" pitchFamily="18" charset="0"/>
              </a:rPr>
              <a:t>нехочухи</a:t>
            </a:r>
            <a:r>
              <a:rPr lang="ru-RU" sz="2000" dirty="0">
                <a:solidFill>
                  <a:srgbClr val="7030A0"/>
                </a:solidFill>
                <a:latin typeface="Times New Roman" pitchFamily="18" charset="0"/>
                <a:cs typeface="Times New Roman" pitchFamily="18" charset="0"/>
              </a:rPr>
              <a:t>». </a:t>
            </a:r>
          </a:p>
        </p:txBody>
      </p:sp>
      <p:pic>
        <p:nvPicPr>
          <p:cNvPr id="4" name="Рисунок 3" descr="i (12).jpg"/>
          <p:cNvPicPr>
            <a:picLocks noChangeAspect="1"/>
          </p:cNvPicPr>
          <p:nvPr/>
        </p:nvPicPr>
        <p:blipFill>
          <a:blip r:embed="rId2" cstate="print"/>
          <a:stretch>
            <a:fillRect/>
          </a:stretch>
        </p:blipFill>
        <p:spPr>
          <a:xfrm>
            <a:off x="0" y="3143248"/>
            <a:ext cx="3326213" cy="2357454"/>
          </a:xfrm>
          <a:prstGeom prst="rect">
            <a:avLst/>
          </a:prstGeom>
        </p:spPr>
      </p:pic>
      <p:pic>
        <p:nvPicPr>
          <p:cNvPr id="5" name="Рисунок 4" descr="Сиделка-помощь-взрослому-и-ребенку..jpg"/>
          <p:cNvPicPr>
            <a:picLocks noChangeAspect="1"/>
          </p:cNvPicPr>
          <p:nvPr/>
        </p:nvPicPr>
        <p:blipFill>
          <a:blip r:embed="rId3" cstate="print"/>
          <a:stretch>
            <a:fillRect/>
          </a:stretch>
        </p:blipFill>
        <p:spPr>
          <a:xfrm>
            <a:off x="5924549" y="2857496"/>
            <a:ext cx="3219451" cy="3219451"/>
          </a:xfrm>
          <a:prstGeom prst="rect">
            <a:avLst/>
          </a:prstGeom>
        </p:spPr>
      </p:pic>
      <p:pic>
        <p:nvPicPr>
          <p:cNvPr id="6" name="Рисунок 5" descr="i (11).jpg"/>
          <p:cNvPicPr>
            <a:picLocks noChangeAspect="1"/>
          </p:cNvPicPr>
          <p:nvPr/>
        </p:nvPicPr>
        <p:blipFill>
          <a:blip r:embed="rId4" cstate="print"/>
          <a:stretch>
            <a:fillRect/>
          </a:stretch>
        </p:blipFill>
        <p:spPr>
          <a:xfrm>
            <a:off x="3286116" y="4810125"/>
            <a:ext cx="2733675" cy="2047875"/>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00B0F0"/>
                </a:solidFill>
                <a:latin typeface="Segoe Script" pitchFamily="34" charset="0"/>
              </a:rPr>
              <a:t>Обеспечьте ребенку развивающее пространство</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457200" y="1600201"/>
            <a:ext cx="8229600" cy="1185858"/>
          </a:xfrm>
        </p:spPr>
        <p:txBody>
          <a:bodyPr>
            <a:normAutofit/>
          </a:bodyPr>
          <a:lstStyle/>
          <a:p>
            <a:pPr marL="0" indent="0">
              <a:spcBef>
                <a:spcPts val="0"/>
              </a:spcBef>
              <a:buNone/>
            </a:pPr>
            <a:r>
              <a:rPr lang="ru-RU" sz="2400" dirty="0" smtClean="0">
                <a:solidFill>
                  <a:srgbClr val="7030A0"/>
                </a:solidFill>
                <a:latin typeface="Times New Roman" pitchFamily="18" charset="0"/>
                <a:cs typeface="Times New Roman" pitchFamily="18" charset="0"/>
              </a:rPr>
              <a:t>То есть </a:t>
            </a:r>
            <a:r>
              <a:rPr lang="ru-RU" sz="2400" dirty="0">
                <a:solidFill>
                  <a:srgbClr val="7030A0"/>
                </a:solidFill>
                <a:latin typeface="Times New Roman" pitchFamily="18" charset="0"/>
                <a:cs typeface="Times New Roman" pitchFamily="18" charset="0"/>
              </a:rPr>
              <a:t>стремитесь, чтобы вашего малыша окружало как можно </a:t>
            </a:r>
            <a:r>
              <a:rPr lang="ru-RU" sz="2400" dirty="0" smtClean="0">
                <a:solidFill>
                  <a:srgbClr val="7030A0"/>
                </a:solidFill>
                <a:latin typeface="Times New Roman" pitchFamily="18" charset="0"/>
                <a:cs typeface="Times New Roman" pitchFamily="18" charset="0"/>
              </a:rPr>
              <a:t>меньше </a:t>
            </a:r>
            <a:r>
              <a:rPr lang="ru-RU" sz="2400" dirty="0">
                <a:solidFill>
                  <a:srgbClr val="7030A0"/>
                </a:solidFill>
                <a:latin typeface="Times New Roman" pitchFamily="18" charset="0"/>
                <a:cs typeface="Times New Roman" pitchFamily="18" charset="0"/>
              </a:rPr>
              <a:t>бесполезных вещей, игр, предметов. </a:t>
            </a:r>
            <a:endParaRPr lang="ru-RU" sz="2400" dirty="0" smtClean="0">
              <a:solidFill>
                <a:srgbClr val="7030A0"/>
              </a:solidFill>
              <a:latin typeface="Times New Roman" pitchFamily="18" charset="0"/>
              <a:cs typeface="Times New Roman" pitchFamily="18" charset="0"/>
            </a:endParaRPr>
          </a:p>
        </p:txBody>
      </p:sp>
      <p:pic>
        <p:nvPicPr>
          <p:cNvPr id="4" name="Рисунок 3" descr="1.jpg"/>
          <p:cNvPicPr>
            <a:picLocks noChangeAspect="1"/>
          </p:cNvPicPr>
          <p:nvPr/>
        </p:nvPicPr>
        <p:blipFill>
          <a:blip r:embed="rId2" cstate="print"/>
          <a:stretch>
            <a:fillRect/>
          </a:stretch>
        </p:blipFill>
        <p:spPr>
          <a:xfrm>
            <a:off x="5000628" y="3857629"/>
            <a:ext cx="3903585" cy="2600388"/>
          </a:xfrm>
          <a:prstGeom prst="rect">
            <a:avLst/>
          </a:prstGeom>
        </p:spPr>
      </p:pic>
      <p:pic>
        <p:nvPicPr>
          <p:cNvPr id="5" name="Рисунок 4" descr="1.1.jpg"/>
          <p:cNvPicPr>
            <a:picLocks noChangeAspect="1"/>
          </p:cNvPicPr>
          <p:nvPr/>
        </p:nvPicPr>
        <p:blipFill>
          <a:blip r:embed="rId3" cstate="print"/>
          <a:stretch>
            <a:fillRect/>
          </a:stretch>
        </p:blipFill>
        <p:spPr>
          <a:xfrm>
            <a:off x="428596" y="3857628"/>
            <a:ext cx="4008314" cy="2590059"/>
          </a:xfrm>
          <a:prstGeom prst="rect">
            <a:avLst/>
          </a:prstGeom>
        </p:spPr>
      </p:pic>
      <p:pic>
        <p:nvPicPr>
          <p:cNvPr id="6" name="Рисунок 5" descr="i.jpg"/>
          <p:cNvPicPr>
            <a:picLocks noChangeAspect="1"/>
          </p:cNvPicPr>
          <p:nvPr/>
        </p:nvPicPr>
        <p:blipFill>
          <a:blip r:embed="rId4" cstate="print"/>
          <a:stretch>
            <a:fillRect/>
          </a:stretch>
        </p:blipFill>
        <p:spPr>
          <a:xfrm>
            <a:off x="2143108" y="2857496"/>
            <a:ext cx="881062" cy="881062"/>
          </a:xfrm>
          <a:prstGeom prst="rect">
            <a:avLst/>
          </a:prstGeom>
        </p:spPr>
      </p:pic>
      <p:pic>
        <p:nvPicPr>
          <p:cNvPr id="7" name="Рисунок 6" descr="30546391.jpg"/>
          <p:cNvPicPr>
            <a:picLocks noChangeAspect="1"/>
          </p:cNvPicPr>
          <p:nvPr/>
        </p:nvPicPr>
        <p:blipFill>
          <a:blip r:embed="rId5" cstate="print"/>
          <a:stretch>
            <a:fillRect/>
          </a:stretch>
        </p:blipFill>
        <p:spPr>
          <a:xfrm>
            <a:off x="6215074" y="2643182"/>
            <a:ext cx="1214422" cy="1214422"/>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4000" dirty="0">
                <a:solidFill>
                  <a:srgbClr val="00B0F0"/>
                </a:solidFill>
                <a:latin typeface="Segoe Script" pitchFamily="34" charset="0"/>
              </a:rPr>
              <a:t>Не пугайте школой</a:t>
            </a:r>
          </a:p>
        </p:txBody>
      </p:sp>
      <p:sp>
        <p:nvSpPr>
          <p:cNvPr id="3" name="Содержимое 2"/>
          <p:cNvSpPr>
            <a:spLocks noGrp="1"/>
          </p:cNvSpPr>
          <p:nvPr>
            <p:ph idx="1"/>
          </p:nvPr>
        </p:nvSpPr>
        <p:spPr>
          <a:xfrm>
            <a:off x="428596" y="1214423"/>
            <a:ext cx="8229600" cy="3000395"/>
          </a:xfrm>
        </p:spPr>
        <p:txBody>
          <a:bodyPr>
            <a:normAutofit lnSpcReduction="10000"/>
          </a:bodyPr>
          <a:lstStyle/>
          <a:p>
            <a:pPr marL="0" indent="0">
              <a:spcBef>
                <a:spcPts val="0"/>
              </a:spcBef>
            </a:pPr>
            <a:r>
              <a:rPr lang="ru-RU" sz="2000" dirty="0">
                <a:solidFill>
                  <a:srgbClr val="7030A0"/>
                </a:solidFill>
                <a:latin typeface="Times New Roman" pitchFamily="18" charset="0"/>
                <a:cs typeface="Times New Roman" pitchFamily="18" charset="0"/>
              </a:rPr>
              <a:t>Формируйте у ребенка положительное отношение к школе, что у него там будет много друзей, там очень интересно, учителя очень хорошие и добрые. Нельзя пугать его двойками, наказанием </a:t>
            </a:r>
            <a:r>
              <a:rPr lang="ru-RU" sz="2000" dirty="0" smtClean="0">
                <a:solidFill>
                  <a:srgbClr val="7030A0"/>
                </a:solidFill>
                <a:latin typeface="Times New Roman" pitchFamily="18" charset="0"/>
                <a:cs typeface="Times New Roman" pitchFamily="18" charset="0"/>
              </a:rPr>
              <a:t>за плохое </a:t>
            </a:r>
            <a:r>
              <a:rPr lang="ru-RU" sz="2000" dirty="0">
                <a:solidFill>
                  <a:srgbClr val="7030A0"/>
                </a:solidFill>
                <a:latin typeface="Times New Roman" pitchFamily="18" charset="0"/>
                <a:cs typeface="Times New Roman" pitchFamily="18" charset="0"/>
              </a:rPr>
              <a:t>поведение и т. п</a:t>
            </a:r>
            <a:r>
              <a:rPr lang="ru-RU" sz="2000" dirty="0" smtClean="0">
                <a:solidFill>
                  <a:srgbClr val="7030A0"/>
                </a:solidFill>
                <a:latin typeface="Times New Roman" pitchFamily="18" charset="0"/>
                <a:cs typeface="Times New Roman" pitchFamily="18" charset="0"/>
              </a:rPr>
              <a:t>.</a:t>
            </a:r>
          </a:p>
          <a:p>
            <a:pPr marL="0" indent="0">
              <a:spcBef>
                <a:spcPts val="0"/>
              </a:spcBef>
            </a:pPr>
            <a:r>
              <a:rPr lang="ru-RU" sz="2000" dirty="0">
                <a:solidFill>
                  <a:srgbClr val="7030A0"/>
                </a:solidFill>
                <a:latin typeface="Times New Roman" pitchFamily="18" charset="0"/>
                <a:cs typeface="Times New Roman" pitchFamily="18" charset="0"/>
              </a:rPr>
              <a:t>Ни в коем случае не ведите при ребенке разговоры, что у него </a:t>
            </a:r>
            <a:r>
              <a:rPr lang="ru-RU" sz="2000" b="1" dirty="0">
                <a:solidFill>
                  <a:srgbClr val="7030A0"/>
                </a:solidFill>
                <a:latin typeface="Times New Roman" pitchFamily="18" charset="0"/>
                <a:cs typeface="Times New Roman" pitchFamily="18" charset="0"/>
              </a:rPr>
              <a:t>«закончилось детство»</a:t>
            </a:r>
            <a:r>
              <a:rPr lang="ru-RU" sz="2000" dirty="0">
                <a:solidFill>
                  <a:srgbClr val="7030A0"/>
                </a:solidFill>
                <a:latin typeface="Times New Roman" pitchFamily="18" charset="0"/>
                <a:cs typeface="Times New Roman" pitchFamily="18" charset="0"/>
              </a:rPr>
              <a:t>, не жалейте его: мол, бедненький, начинаются трудовые будни.</a:t>
            </a:r>
          </a:p>
          <a:p>
            <a:pPr marL="0" indent="0">
              <a:spcBef>
                <a:spcPts val="0"/>
              </a:spcBef>
            </a:pPr>
            <a:r>
              <a:rPr lang="ru-RU" sz="2000" dirty="0">
                <a:solidFill>
                  <a:srgbClr val="7030A0"/>
                </a:solidFill>
                <a:latin typeface="Times New Roman" pitchFamily="18" charset="0"/>
                <a:cs typeface="Times New Roman" pitchFamily="18" charset="0"/>
              </a:rPr>
              <a:t>Даже в шутку не пугайте школой. Не стоит при малыше также обсуждать предстоящие расходы, сокрушаясь о дороговизне формы или канцтоваров.</a:t>
            </a:r>
          </a:p>
          <a:p>
            <a:pPr>
              <a:buNone/>
            </a:pPr>
            <a:endParaRPr lang="ru-RU" dirty="0"/>
          </a:p>
        </p:txBody>
      </p:sp>
      <p:pic>
        <p:nvPicPr>
          <p:cNvPr id="4" name="Рисунок 3" descr="i (2).jpg"/>
          <p:cNvPicPr>
            <a:picLocks noChangeAspect="1"/>
          </p:cNvPicPr>
          <p:nvPr/>
        </p:nvPicPr>
        <p:blipFill>
          <a:blip r:embed="rId2" cstate="print"/>
          <a:stretch>
            <a:fillRect/>
          </a:stretch>
        </p:blipFill>
        <p:spPr>
          <a:xfrm>
            <a:off x="571472" y="4426131"/>
            <a:ext cx="1357322" cy="2431869"/>
          </a:xfrm>
          <a:prstGeom prst="rect">
            <a:avLst/>
          </a:prstGeom>
        </p:spPr>
      </p:pic>
      <p:pic>
        <p:nvPicPr>
          <p:cNvPr id="5" name="Рисунок 4" descr="i.jpg"/>
          <p:cNvPicPr>
            <a:picLocks noChangeAspect="1"/>
          </p:cNvPicPr>
          <p:nvPr/>
        </p:nvPicPr>
        <p:blipFill>
          <a:blip r:embed="rId3" cstate="print"/>
          <a:stretch>
            <a:fillRect/>
          </a:stretch>
        </p:blipFill>
        <p:spPr>
          <a:xfrm>
            <a:off x="2000232" y="4357694"/>
            <a:ext cx="1262057" cy="1262057"/>
          </a:xfrm>
          <a:prstGeom prst="rect">
            <a:avLst/>
          </a:prstGeom>
        </p:spPr>
      </p:pic>
      <p:pic>
        <p:nvPicPr>
          <p:cNvPr id="6" name="Рисунок 5" descr="2.jpg"/>
          <p:cNvPicPr>
            <a:picLocks noChangeAspect="1"/>
          </p:cNvPicPr>
          <p:nvPr/>
        </p:nvPicPr>
        <p:blipFill>
          <a:blip r:embed="rId4" cstate="print"/>
          <a:stretch>
            <a:fillRect/>
          </a:stretch>
        </p:blipFill>
        <p:spPr>
          <a:xfrm>
            <a:off x="5000628" y="4286232"/>
            <a:ext cx="2571768" cy="2571768"/>
          </a:xfrm>
          <a:prstGeom prst="rect">
            <a:avLst/>
          </a:prstGeom>
        </p:spPr>
      </p:pic>
      <p:pic>
        <p:nvPicPr>
          <p:cNvPr id="7" name="Рисунок 6" descr="30546391.jpg"/>
          <p:cNvPicPr>
            <a:picLocks noChangeAspect="1"/>
          </p:cNvPicPr>
          <p:nvPr/>
        </p:nvPicPr>
        <p:blipFill>
          <a:blip r:embed="rId5" cstate="print"/>
          <a:stretch>
            <a:fillRect/>
          </a:stretch>
        </p:blipFill>
        <p:spPr>
          <a:xfrm>
            <a:off x="7643834" y="4429132"/>
            <a:ext cx="1285860" cy="128586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640</Words>
  <Application>Microsoft Office PowerPoint</Application>
  <PresentationFormat>Экран (4:3)</PresentationFormat>
  <Paragraphs>45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Рекомендации для родителей по подготовке детей к школьному обучению.  </vt:lpstr>
      <vt:lpstr>Не будьте слишком требовательны к ребенку.</vt:lpstr>
      <vt:lpstr>Не делайте акцент на оценках</vt:lpstr>
      <vt:lpstr>Начинайте жить по новому распорядку дня</vt:lpstr>
      <vt:lpstr>Тренируйте внимательность и память</vt:lpstr>
      <vt:lpstr>Не забывайте про отдых</vt:lpstr>
      <vt:lpstr>Заинтересуйте ребенка</vt:lpstr>
      <vt:lpstr>Обеспечьте ребенку развивающее пространство</vt:lpstr>
      <vt:lpstr>Не пугайте школой</vt:lpstr>
      <vt:lpstr>Подружите малыша с часами</vt:lpstr>
      <vt:lpstr>Используйте вежливые слова</vt:lpstr>
      <vt:lpstr>Не ругайте ребенка за каждую ошибку</vt:lpstr>
      <vt:lpstr>Обеспечьте правильное питание</vt:lpstr>
      <vt:lpstr>Успехов вам ! Верьте в себя и своего ребенка и у вас всё получится!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Vika</dc:creator>
  <cp:lastModifiedBy>Шевякова</cp:lastModifiedBy>
  <cp:revision>38</cp:revision>
  <dcterms:created xsi:type="dcterms:W3CDTF">2017-03-11T16:23:08Z</dcterms:created>
  <dcterms:modified xsi:type="dcterms:W3CDTF">2018-11-18T16:43:28Z</dcterms:modified>
</cp:coreProperties>
</file>