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74" r:id="rId4"/>
    <p:sldId id="277" r:id="rId5"/>
    <p:sldId id="276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8E13-CE03-47E7-ACDC-17975603FE2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97C-213B-4BA0-9B6B-186376693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8E13-CE03-47E7-ACDC-17975603FE2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97C-213B-4BA0-9B6B-186376693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8E13-CE03-47E7-ACDC-17975603FE2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97C-213B-4BA0-9B6B-186376693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8E13-CE03-47E7-ACDC-17975603FE2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97C-213B-4BA0-9B6B-186376693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8E13-CE03-47E7-ACDC-17975603FE2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97C-213B-4BA0-9B6B-186376693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8E13-CE03-47E7-ACDC-17975603FE2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97C-213B-4BA0-9B6B-186376693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8E13-CE03-47E7-ACDC-17975603FE2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97C-213B-4BA0-9B6B-186376693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8E13-CE03-47E7-ACDC-17975603FE2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97C-213B-4BA0-9B6B-186376693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8E13-CE03-47E7-ACDC-17975603FE2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97C-213B-4BA0-9B6B-186376693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8E13-CE03-47E7-ACDC-17975603FE2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97C-213B-4BA0-9B6B-186376693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8E13-CE03-47E7-ACDC-17975603FE2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C97C-213B-4BA0-9B6B-186376693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8E13-CE03-47E7-ACDC-17975603FE2C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9C97C-213B-4BA0-9B6B-1863766937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playcast.ru/uploads/2015/05/06/13486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712968" cy="3168352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6" charset="0"/>
              </a:rPr>
              <a:t>Возрастные   особенности   детей  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6" charset="0"/>
              </a:rPr>
              <a:t> 5-6   лет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lwallpaper.in/wallpapers/960x640/6105/plumeria-blossom-960x640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0"/>
            <a:ext cx="6912768" cy="72231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Интерес к  взаимоотношениям людей. 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764704"/>
            <a:ext cx="500404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Если до 5 лет ребенка интересовал окружающий мир, то после — присоединяется интерес к  взаимоотношениям людей. </a:t>
            </a: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80"/>
              </a:solidFill>
              <a:latin typeface="Cambria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80"/>
              </a:solidFill>
              <a:latin typeface="Cambria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80"/>
              </a:solidFill>
              <a:latin typeface="Cambria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80"/>
              </a:solidFill>
              <a:latin typeface="Cambria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80"/>
              </a:solidFill>
              <a:latin typeface="Cambria" pitchFamily="16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80"/>
              </a:solidFill>
              <a:latin typeface="Cambria" pitchFamily="1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429000"/>
            <a:ext cx="60121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Дети чувствуют любую неискренность и перестают доверять человеку, который обманул. Старшие дошкольники способны различать весь спектр человеческих эмоций, у них появляются устойчивые чувства и отношения.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8674" name="Picture 2" descr="http://pixug.com/files/funzug/imgs/walls/big/chinky_pinky_babies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802022" cy="2376264"/>
          </a:xfrm>
          <a:prstGeom prst="rect">
            <a:avLst/>
          </a:prstGeom>
          <a:noFill/>
        </p:spPr>
      </p:pic>
      <p:pic>
        <p:nvPicPr>
          <p:cNvPr id="28676" name="Picture 4" descr="http://yaporgal.ru/uploads/posts/2011-04/1302469921_cm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996952"/>
            <a:ext cx="3104468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lwallpaper.in/wallpapers/960x640/6105/plumeria-blossom-960x640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0"/>
            <a:ext cx="5904655" cy="55797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DC2300"/>
                </a:solidFill>
                <a:latin typeface="Georgia" pitchFamily="16" charset="0"/>
              </a:rPr>
              <a:t>Формируются   высшие   чувства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48680"/>
            <a:ext cx="8280920" cy="569386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indent="-33337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7030A0"/>
                </a:solidFill>
                <a:latin typeface="Arial Black" pitchFamily="34" charset="0"/>
              </a:rPr>
              <a:t>Моральные:</a:t>
            </a:r>
          </a:p>
          <a:p>
            <a:pPr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- чувство гордости</a:t>
            </a:r>
          </a:p>
          <a:p>
            <a:pPr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- чувство стыда</a:t>
            </a:r>
          </a:p>
          <a:p>
            <a:pPr indent="-333375">
              <a:buClrTx/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чувство дружбы.</a:t>
            </a:r>
          </a:p>
          <a:p>
            <a:pPr indent="-333375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latin typeface="Arial Black" pitchFamily="34" charset="0"/>
            </a:endParaRPr>
          </a:p>
          <a:p>
            <a:pPr indent="-33337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7030A0"/>
                </a:solidFill>
                <a:latin typeface="Arial Black" pitchFamily="34" charset="0"/>
              </a:rPr>
              <a:t>Интеллектуальные</a:t>
            </a:r>
            <a:r>
              <a:rPr lang="ru-RU" sz="2800" i="1" dirty="0" smtClean="0">
                <a:solidFill>
                  <a:srgbClr val="7030A0"/>
                </a:solidFill>
                <a:latin typeface="Arial Black" pitchFamily="34" charset="0"/>
              </a:rPr>
              <a:t>:</a:t>
            </a:r>
          </a:p>
          <a:p>
            <a:pPr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- любознательность</a:t>
            </a:r>
          </a:p>
          <a:p>
            <a:pPr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- интерес</a:t>
            </a:r>
          </a:p>
          <a:p>
            <a:pPr indent="-333375">
              <a:buClrTx/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у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дивление</a:t>
            </a:r>
          </a:p>
          <a:p>
            <a:pPr indent="-333375">
              <a:buClrTx/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latin typeface="Arial Black" pitchFamily="34" charset="0"/>
            </a:endParaRPr>
          </a:p>
          <a:p>
            <a:pPr indent="-33337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7030A0"/>
                </a:solidFill>
                <a:latin typeface="Arial Black" pitchFamily="34" charset="0"/>
              </a:rPr>
              <a:t>Эстетические</a:t>
            </a: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:</a:t>
            </a:r>
          </a:p>
          <a:p>
            <a:pPr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- чувство прекрасного</a:t>
            </a:r>
          </a:p>
          <a:p>
            <a:pPr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- чувство героического.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lwallpaper.in/wallpapers/960x640/6105/plumeria-blossom-960x640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6016" y="116632"/>
            <a:ext cx="4248472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Часто в этом возрасте появляется такая черта, как лживость, т. е. целенаправленное искажение истины.</a:t>
            </a: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Формируются основные черты характера ребенка,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«Я» - позиция. </a:t>
            </a: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Уже можно понять, каким будет ребенок в будущем.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6626" name="Picture 2" descr="http://178-ufa.ru/wp-content/uploads/2012/03/SGNQ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7" y="188640"/>
            <a:ext cx="5263470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llwallpaper.in/wallpapers/960x640/6105/plumeria-blossom-960x640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47525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Но родители продолжают оставаться примером для детей. Если родители несут позитивную информацию, если у ребенка на душе хорошо, нет страха, обиды, тревоги, то любую информацию (личностную и интеллектуальную) можно заложить в ребенка.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6868" name="Picture 4" descr="http://goldfish.ucoz.net/1/0_68520_875ca2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0456" y="3429000"/>
            <a:ext cx="4753544" cy="3583465"/>
          </a:xfrm>
          <a:prstGeom prst="rect">
            <a:avLst/>
          </a:prstGeom>
          <a:noFill/>
        </p:spPr>
      </p:pic>
      <p:pic>
        <p:nvPicPr>
          <p:cNvPr id="36870" name="Picture 6" descr="http://www.playcast.ru/uploads/2014/09/26/99803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9112" y="0"/>
            <a:ext cx="4024888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lwallpaper.in/wallpapers/960x640/6105/plumeria-blossom-960x640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627784" y="1988840"/>
            <a:ext cx="3600400" cy="295232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Пять основных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принципов влияния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родителей на ребенка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476672"/>
            <a:ext cx="2808312" cy="24482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</a:rPr>
              <a:t>Родители влияют на поведение ребенка методами поощрения или наказания.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95936" y="0"/>
            <a:ext cx="2592288" cy="22048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Родители являются основным источником жизненного опыта.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84168" y="1340768"/>
            <a:ext cx="3059832" cy="30243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</a:rPr>
              <a:t>Семья обеспечивает чувство безопасности ребенка во внешнем мире и исследовании новых способов его освоения.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4048" y="4293096"/>
            <a:ext cx="2592288" cy="25649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Ребенок перенимает у родителей основы поведения в обществе.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3573016"/>
            <a:ext cx="3347864" cy="29523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</a:rPr>
              <a:t>Общение в семье является основным фактором, влияющим на развитие собственных взглядов, норм, установок и идей ребенка.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lwallpaper.in/wallpapers/960x640/6105/plumeria-blossom-960x640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784976" cy="40011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Причины серьезных нарушений поведения детей </a:t>
            </a:r>
            <a:endParaRPr lang="ru-RU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79512" y="620688"/>
            <a:ext cx="2232248" cy="1296144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764705"/>
            <a:ext cx="277180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0000"/>
                </a:solidFill>
              </a:rPr>
              <a:t>Борьба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0000"/>
                </a:solidFill>
              </a:rPr>
              <a:t>за внимание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347864" y="692696"/>
            <a:ext cx="2232000" cy="1296000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692697"/>
            <a:ext cx="2493582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0000"/>
                </a:solidFill>
              </a:rPr>
              <a:t>Борьба за самоутверждение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660232" y="620688"/>
            <a:ext cx="2232000" cy="1296000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620688"/>
            <a:ext cx="284380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0000"/>
                </a:solidFill>
              </a:rPr>
              <a:t>Потеря веры в собственный успех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060848"/>
            <a:ext cx="2304256" cy="468052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38100" h="50800"/>
            <a:bevelB w="317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Ребенку не хватает внимания, которое ему так необходимо для нормального развития и эмоционального благополучия. Дети часто обижены на родителей. Причины могут быть разными.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75856" y="2060848"/>
            <a:ext cx="2304000" cy="468052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Борьба против чрезмерной родительской опеки и власти.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60232" y="2060848"/>
            <a:ext cx="2304256" cy="468052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Ребенок переживает свое неблагополучие в какой-то одной области жизни, а неудачи у него возникают совсем в другой.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Он приходит к выводу: «Нечего стараться, все равно ничего не выйдет».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lwallpaper.in/wallpapers/960x640/6105/plumeria-blossom-960x640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7544" y="188640"/>
            <a:ext cx="8352928" cy="348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Дошкольный возраст – это возраст игры, поэтому некоторые понятия, которые тяжело даются вашему ребёнку, давайте через игровые упражнения, через образы, близкие и доступные вашему ребенку.- Познавайте с ребенком, когда гуляйте, готовите, убирайте. Главное, что у вас есть желание подготовить своего ребёнка, быть рядом с ним в трудные и непонятные для него мгновения его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7894" name="Picture 6" descr="http://uchebilka.ru/pars_docs/refs/92/91922/91922_html_7d3f06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87164"/>
            <a:ext cx="8831626" cy="34708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playcast.ru/uploads/2015/05/06/13486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79512" y="-819472"/>
            <a:ext cx="89644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InflateTop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99FF33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СПАСИБО ЗА  ВНИМАНИЕ </a:t>
            </a:r>
            <a:endParaRPr kumimoji="0" lang="ru-RU" sz="28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99FF33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llwallpaper.in/wallpapers/960x640/6105/plumeria-blossom-960x640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1663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«Возрастной портрет ребёнка»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052736"/>
            <a:ext cx="5616624" cy="52322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900" b="1" dirty="0">
                <a:solidFill>
                  <a:srgbClr val="FF0000"/>
                </a:solidFill>
              </a:rPr>
              <a:t>«Социальное развитие»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способность играть с другими детьми, не ссорясь, соблюдая правила игры.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способность сосредоточенно работать 10-15 минут;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способность оценить качество своей работы в общем;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умение планировать свою деятельность, а не действовать хаотично, методом проб и ошибок;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способность самостоятельно исправить ошибку в своей работе;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lwallpaper.in/wallpapers/960x640/6105/plumeria-blossom-960x640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Развитие личности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479465"/>
            <a:ext cx="864096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3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Желает показать себя миру.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Он часто привлекает к себе внимание, поскольку ему нужен свидетель его самовыражения.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Постепенно переходит от сюжетно ролевых игр к играм по правилам.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Дети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контролируют сначала друг друга, а потом — каждый самого себя.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Стремится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к большей самостоятельности. </a:t>
            </a:r>
            <a:endParaRPr lang="ru-RU" sz="2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Очень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хочет походить на значимых для него взрослых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.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Может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начать осознавать половые различия.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Начинает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задавать вопросы, связанные со смертью.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Могут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усиливаться страхи, особенно ночные и проявляющиеся в период засыпания. </a:t>
            </a:r>
          </a:p>
          <a:p>
            <a:pPr lvl="0"/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lwallpaper.in/wallpapers/960x640/6105/plumeria-blossom-960x640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3212976"/>
            <a:ext cx="9036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Пятилетние  дети влюбчивы.  Объектом влюбленности  может  стать  человек любого  возраста.  Вместе с влюбленностью  приходит  и  ревность. Мальчики  начинают  ревновать  маму  к отцу,  а девочки  наоборот,  папу  к  маме.  Это  порождает  агрессивные  выпады.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1746" name="AutoShape 2" descr="http://tatbel.ucoz.ru/rannee/sp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1748" name="Picture 4" descr="http://tatbel.ucoz.ru/rannee/sp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4032448" cy="2736304"/>
          </a:xfrm>
          <a:prstGeom prst="rect">
            <a:avLst/>
          </a:prstGeom>
          <a:noFill/>
        </p:spPr>
      </p:pic>
      <p:pic>
        <p:nvPicPr>
          <p:cNvPr id="31750" name="Picture 6" descr="http://k43.kn3.net/AFA8E1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6632"/>
            <a:ext cx="4320480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lwallpaper.in/wallpapers/960x640/6105/plumeria-blossom-960x640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7984" y="116632"/>
            <a:ext cx="1800200" cy="40011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fontAlgn="t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Игры</a:t>
            </a:r>
            <a:endParaRPr lang="ru-RU" sz="20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2770" name="Picture 2" descr="http://www.materinstvo.ru/content/article_images/articles_10289/deti-v-detskom-sadu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2827" y="3429000"/>
            <a:ext cx="3321173" cy="3212976"/>
          </a:xfrm>
          <a:prstGeom prst="rect">
            <a:avLst/>
          </a:prstGeom>
          <a:noFill/>
        </p:spPr>
      </p:pic>
      <p:pic>
        <p:nvPicPr>
          <p:cNvPr id="32772" name="Picture 4" descr="http://detsad16.umi.ru/images/cms/data/d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0"/>
            <a:ext cx="3167068" cy="2664296"/>
          </a:xfrm>
          <a:prstGeom prst="rect">
            <a:avLst/>
          </a:prstGeom>
          <a:noFill/>
        </p:spPr>
      </p:pic>
      <p:sp>
        <p:nvSpPr>
          <p:cNvPr id="8" name="Облако 7"/>
          <p:cNvSpPr/>
          <p:nvPr/>
        </p:nvSpPr>
        <p:spPr>
          <a:xfrm>
            <a:off x="2699792" y="620688"/>
            <a:ext cx="5400600" cy="244827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491880" y="915658"/>
            <a:ext cx="388843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Действия детей в играх становятся разнообразными.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0" y="3284984"/>
            <a:ext cx="6516216" cy="273630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73016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Дети шестого года жизни уже могут распределять роли до начала игры и строят свое поведение, придерживаясь роли.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llwallpaper.in/wallpapers/960x640/6105/plumeria-blossom-960x640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7744" y="188640"/>
            <a:ext cx="4608512" cy="65736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Развитие   речи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052736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•</a:t>
            </a:r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 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хороший </a:t>
            </a:r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словарный запас (3, 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5 - 7 </a:t>
            </a:r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тысяч слов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);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•грамматически </a:t>
            </a:r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правильное построение предложения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• 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умение </a:t>
            </a:r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самостоятельно пересказывать или составлять рассказ по картинкам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• 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свободное </a:t>
            </a:r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общение со взрослыми и сверстниками;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llwallpaper.in/wallpapers/960x640/6105/plumeria-blossom-960x640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-99391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Интеллект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3105835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60649"/>
            <a:ext cx="9145016" cy="6884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•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способность к классификации предметов, простейшим умозаключениям;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• элементарный запас сведений и знаний об окружающем мире,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 • способность к произвольному вниманию, однако оно ещё не устойчиво (10-15 минут) ;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• способность воспринимать инструкцию и по ней выполнять задание;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• количество одновременно воспринимаемых объектов невелико-1-2;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• преобладает непроизвольная память;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• легче запоминают наглядные образы, чем словесные рассуждения;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• способность к овладению приёмами логического запоминания (смысловые соотношения и группировка);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Aharoni" pitchFamily="2" charset="-79"/>
              </a:rPr>
              <a:t>• неспособность быстро и часто переключать внимание с одного вида деятельности на другой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.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lwallpaper.in/wallpapers/960x640/6105/plumeria-blossom-960x640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Признаки познавательной активности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32656"/>
            <a:ext cx="52565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3375"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80"/>
                </a:solidFill>
                <a:latin typeface="Arial Black" pitchFamily="34" charset="0"/>
              </a:rPr>
              <a:t>Ребенок сам занимается умственной деятельностью.</a:t>
            </a:r>
          </a:p>
          <a:p>
            <a:pPr indent="-333375"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80"/>
                </a:solidFill>
                <a:latin typeface="Arial Black" pitchFamily="34" charset="0"/>
              </a:rPr>
              <a:t>Предпочитает сам найти ответ на вопрос.</a:t>
            </a:r>
          </a:p>
          <a:p>
            <a:pPr indent="-333375"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80"/>
                </a:solidFill>
                <a:latin typeface="Arial Black" pitchFamily="34" charset="0"/>
              </a:rPr>
              <a:t>Просит почитать книги, дослушивает до конца.</a:t>
            </a:r>
          </a:p>
          <a:p>
            <a:pPr indent="-333375"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80"/>
                </a:solidFill>
                <a:latin typeface="Arial Black" pitchFamily="34" charset="0"/>
              </a:rPr>
              <a:t>Положительно относится к занятиям, связанным с умственным напряжением.</a:t>
            </a:r>
          </a:p>
          <a:p>
            <a:pPr indent="-333375"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80"/>
                </a:solidFill>
                <a:latin typeface="Arial Black" pitchFamily="34" charset="0"/>
              </a:rPr>
              <a:t>Часто задает вопросы.</a:t>
            </a:r>
          </a:p>
          <a:p>
            <a:pPr indent="-333375"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80"/>
                </a:solidFill>
                <a:latin typeface="Arial Black" pitchFamily="34" charset="0"/>
              </a:rPr>
              <a:t>Дожидается ответа на заданный вопрос.</a:t>
            </a:r>
          </a:p>
          <a:p>
            <a:pPr indent="-333375"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80"/>
                </a:solidFill>
                <a:latin typeface="Arial Black" pitchFamily="34" charset="0"/>
              </a:rPr>
              <a:t>Склонен к принятию собственных решений, опираясь на свои знания, умения в различных видах деятельности.</a:t>
            </a:r>
            <a:endParaRPr lang="ru-RU" sz="2400" dirty="0">
              <a:solidFill>
                <a:srgbClr val="000080"/>
              </a:solidFill>
              <a:latin typeface="Arial Black" pitchFamily="34" charset="0"/>
            </a:endParaRPr>
          </a:p>
        </p:txBody>
      </p:sp>
      <p:sp>
        <p:nvSpPr>
          <p:cNvPr id="30722" name="AutoShape 2" descr="http://school176.edusite.ru/images/13000_html_m130041f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24" name="Picture 4" descr="http://school176.edusite.ru/images/13000_html_m130041f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888432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lwallpaper.in/wallpapers/960x640/6105/plumeria-blossom-960x640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09628" y="-33009"/>
            <a:ext cx="4924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Трудовая деятельность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9699" name="Picture 3" descr="http://rerefat.ru/tw_files2/urls_1/214/d-213360/213360_html_59a19db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6840760" cy="41975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476673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Times New Roman" pitchFamily="16" charset="0"/>
              </a:rPr>
              <a:t>Освоенные ранее виды детского труда выполняются качественно, быстро, осознанно. </a:t>
            </a:r>
          </a:p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Times New Roman" pitchFamily="16" charset="0"/>
              </a:rPr>
              <a:t>Становится возможным освоение детьми разных видов ручного труда.</a:t>
            </a:r>
          </a:p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Times New Roman" pitchFamily="16" charset="0"/>
              </a:rPr>
              <a:t>В старшем дошкольном возрасте (5-7 лет) активно развиваются </a:t>
            </a:r>
            <a:r>
              <a:rPr lang="ru-RU" sz="2400" i="1" dirty="0" smtClean="0">
                <a:solidFill>
                  <a:srgbClr val="7030A0"/>
                </a:solidFill>
                <a:latin typeface="Arial Black" pitchFamily="34" charset="0"/>
                <a:cs typeface="Times New Roman" pitchFamily="16" charset="0"/>
              </a:rPr>
              <a:t>планирование и </a:t>
            </a:r>
            <a:r>
              <a:rPr lang="ru-RU" sz="2400" i="1" dirty="0" err="1" smtClean="0">
                <a:solidFill>
                  <a:srgbClr val="7030A0"/>
                </a:solidFill>
                <a:latin typeface="Arial Black" pitchFamily="34" charset="0"/>
                <a:cs typeface="Times New Roman" pitchFamily="16" charset="0"/>
              </a:rPr>
              <a:t>самооценивание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Times New Roman" pitchFamily="16" charset="0"/>
              </a:rPr>
              <a:t>  трудовой деятельности. </a:t>
            </a:r>
            <a:endParaRPr lang="ru-RU" sz="2400" dirty="0">
              <a:solidFill>
                <a:srgbClr val="7030A0"/>
              </a:solidFill>
              <a:latin typeface="Arial Black" pitchFamily="34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774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2015-10-05T12:51:29Z</dcterms:created>
  <dcterms:modified xsi:type="dcterms:W3CDTF">2015-10-05T20:26:34Z</dcterms:modified>
</cp:coreProperties>
</file>