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8" r:id="rId15"/>
    <p:sldId id="275" r:id="rId16"/>
    <p:sldId id="276" r:id="rId17"/>
    <p:sldId id="277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Андрей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19E264-E96D-4BDF-8EB8-97B091912FC4}" type="datetimeFigureOut">
              <a:rPr lang="ru-RU"/>
              <a:pPr>
                <a:defRPr/>
              </a:pPr>
              <a:t>28.11.2016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33AB30-66E7-477B-AE6C-AFE26280E9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6F125B-402B-4366-A80F-311CEF380A4F}" type="datetimeFigureOut">
              <a:rPr lang="ru-RU"/>
              <a:pPr>
                <a:defRPr/>
              </a:pPr>
              <a:t>28.11.2016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1B518-D145-489F-8448-A48F688DFC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7F7BF6-0A89-4F7C-8A1E-1C81B486385D}" type="datetimeFigureOut">
              <a:rPr lang="ru-RU"/>
              <a:pPr>
                <a:defRPr/>
              </a:pPr>
              <a:t>28.11.2016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57ABD1-7FF8-48DE-93A7-42E5FA15F1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EBC3DF-A0BE-47B4-9C1C-5F97078B1915}" type="datetimeFigureOut">
              <a:rPr lang="ru-RU"/>
              <a:pPr>
                <a:defRPr/>
              </a:pPr>
              <a:t>28.11.2016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690AEE-7BB2-411F-9FBF-E8ABF1A4CD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2C3962-31A6-46AD-9111-6FF60057A6D6}" type="datetimeFigureOut">
              <a:rPr lang="ru-RU"/>
              <a:pPr>
                <a:defRPr/>
              </a:pPr>
              <a:t>28.11.2016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DB800C-F040-4B2C-A10A-2B3B2E32C1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55BAC0-1AFB-4B7F-9172-0D5D5BFE845D}" type="datetimeFigureOut">
              <a:rPr lang="ru-RU"/>
              <a:pPr>
                <a:defRPr/>
              </a:pPr>
              <a:t>28.11.2016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C18376-8D42-4088-9FA2-4EDB772E17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830E1F-D582-4893-BC78-5DFA1A6732D0}" type="datetimeFigureOut">
              <a:rPr lang="ru-RU"/>
              <a:pPr>
                <a:defRPr/>
              </a:pPr>
              <a:t>28.11.2016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3E11E9-0047-4401-A4DF-0A487E8849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A30B6C-DCF9-405F-9D46-F8FD87CC0499}" type="datetimeFigureOut">
              <a:rPr lang="ru-RU"/>
              <a:pPr>
                <a:defRPr/>
              </a:pPr>
              <a:t>28.11.2016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0183E-134A-4E5C-B761-3CA5D95169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F7081-D4BC-4151-97F2-AB97D4B061C1}" type="datetimeFigureOut">
              <a:rPr lang="ru-RU"/>
              <a:pPr>
                <a:defRPr/>
              </a:pPr>
              <a:t>28.11.2016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0158E6-D88D-48F5-8CBC-C2DCC55847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1CBE6D-38A1-4628-9A64-1B64AED00BDF}" type="datetimeFigureOut">
              <a:rPr lang="ru-RU"/>
              <a:pPr>
                <a:defRPr/>
              </a:pPr>
              <a:t>28.11.2016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CA3DF9-3FEF-42DE-9A78-3EFCEEB4C0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92ED22-C083-4AB7-AC4F-B2ACA4179F06}" type="datetimeFigureOut">
              <a:rPr lang="ru-RU"/>
              <a:pPr>
                <a:defRPr/>
              </a:pPr>
              <a:t>28.11.2016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73A8CD-153A-49C5-88F8-0068EAE542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FF31A74-983C-4965-96DB-213CEC9D0C6B}" type="datetimeFigureOut">
              <a:rPr lang="ru-RU"/>
              <a:pPr>
                <a:defRPr/>
              </a:pPr>
              <a:t>28.11.2016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C059B0C-3D3A-4E14-AA0E-F3CFE7B261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/>
          </p:nvPr>
        </p:nvSpPr>
        <p:spPr>
          <a:xfrm>
            <a:off x="684213" y="2060575"/>
            <a:ext cx="7772400" cy="1470025"/>
          </a:xfrm>
        </p:spPr>
        <p:txBody>
          <a:bodyPr/>
          <a:lstStyle/>
          <a:p>
            <a:pPr eaLnBrk="1" hangingPunct="1"/>
            <a:r>
              <a:rPr lang="ru-RU" smtClean="0">
                <a:latin typeface="Times New Roman" pitchFamily="18" charset="0"/>
                <a:cs typeface="Times New Roman" pitchFamily="18" charset="0"/>
              </a:rPr>
              <a:t>Проект «Моя семья»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в 1 младшей группе №1 «Божьи коровки»</a:t>
            </a:r>
          </a:p>
        </p:txBody>
      </p:sp>
      <p:sp>
        <p:nvSpPr>
          <p:cNvPr id="13314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 eaLnBrk="1" hangingPunct="1">
              <a:lnSpc>
                <a:spcPct val="80000"/>
              </a:lnSpc>
            </a:pPr>
            <a:r>
              <a:rPr lang="ru-RU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Подготовила воспитатели:</a:t>
            </a:r>
          </a:p>
          <a:p>
            <a:pPr algn="r" eaLnBrk="1" hangingPunct="1">
              <a:lnSpc>
                <a:spcPct val="80000"/>
              </a:lnSpc>
            </a:pPr>
            <a:r>
              <a:rPr lang="ru-RU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Дмитриева Галина Юрьевна</a:t>
            </a:r>
          </a:p>
          <a:p>
            <a:pPr algn="r" eaLnBrk="1" hangingPunct="1">
              <a:lnSpc>
                <a:spcPct val="80000"/>
              </a:lnSpc>
            </a:pPr>
            <a:r>
              <a:rPr lang="ru-RU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Смирнова Анна Александровна</a:t>
            </a:r>
          </a:p>
          <a:p>
            <a:pPr algn="r" eaLnBrk="1" hangingPunct="1">
              <a:lnSpc>
                <a:spcPct val="80000"/>
              </a:lnSpc>
            </a:pPr>
            <a:endParaRPr lang="ru-RU" sz="18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 Ярославль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2016 г. </a:t>
            </a:r>
          </a:p>
        </p:txBody>
      </p:sp>
      <p:sp>
        <p:nvSpPr>
          <p:cNvPr id="13315" name="TextBox 4"/>
          <p:cNvSpPr txBox="1">
            <a:spLocks noChangeArrowheads="1"/>
          </p:cNvSpPr>
          <p:nvPr/>
        </p:nvSpPr>
        <p:spPr bwMode="auto">
          <a:xfrm>
            <a:off x="1336675" y="620713"/>
            <a:ext cx="6094413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/>
              <a:t>Муниципальное дошкольное образовательное </a:t>
            </a:r>
            <a:br>
              <a:rPr lang="ru-RU" b="1"/>
            </a:br>
            <a:r>
              <a:rPr lang="ru-RU" b="1"/>
              <a:t>учреждение "Детский сад № 22" города Ярославля </a:t>
            </a:r>
          </a:p>
          <a:p>
            <a:pPr algn="ctr"/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1800" dirty="0" smtClean="0"/>
              <a:t> </a:t>
            </a:r>
            <a:r>
              <a:rPr lang="ru-RU" sz="2800" b="1" dirty="0" smtClean="0"/>
              <a:t>Домашнее задание : «Семья в ладошке».</a:t>
            </a:r>
            <a:endParaRPr lang="ru-RU" sz="2800" b="1" dirty="0" smtClean="0"/>
          </a:p>
        </p:txBody>
      </p:sp>
      <p:sp>
        <p:nvSpPr>
          <p:cNvPr id="22530" name="Объект 2"/>
          <p:cNvSpPr>
            <a:spLocks noGrp="1"/>
          </p:cNvSpPr>
          <p:nvPr>
            <p:ph idx="1"/>
          </p:nvPr>
        </p:nvSpPr>
        <p:spPr>
          <a:xfrm>
            <a:off x="395288" y="1484313"/>
            <a:ext cx="5099050" cy="4525962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endParaRPr lang="ru-RU" dirty="0" smtClean="0"/>
          </a:p>
        </p:txBody>
      </p:sp>
      <p:pic>
        <p:nvPicPr>
          <p:cNvPr id="22531" name="Picture 6" descr="IMG_20161127_21480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928802"/>
            <a:ext cx="4467255" cy="455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8" descr="IMG_20161127_21553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67232" y="1928802"/>
            <a:ext cx="4376768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>
          <a:xfrm>
            <a:off x="468313" y="404813"/>
            <a:ext cx="8229600" cy="1143000"/>
          </a:xfrm>
        </p:spPr>
        <p:txBody>
          <a:bodyPr/>
          <a:lstStyle/>
          <a:p>
            <a:pPr algn="l" eaLnBrk="1" hangingPunct="1"/>
            <a:r>
              <a:rPr lang="ru-RU" sz="2800" dirty="0" smtClean="0"/>
              <a:t>Пальчиковая гимнастика, беседа «Моя семья»</a:t>
            </a:r>
            <a:endParaRPr lang="ru-RU" sz="2800" dirty="0" smtClean="0"/>
          </a:p>
        </p:txBody>
      </p:sp>
      <p:sp>
        <p:nvSpPr>
          <p:cNvPr id="23554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ru-RU" smtClean="0"/>
              <a:t>    </a:t>
            </a:r>
          </a:p>
        </p:txBody>
      </p:sp>
      <p:pic>
        <p:nvPicPr>
          <p:cNvPr id="23555" name="Picture 5" descr="IMG_20161127_21534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357298"/>
            <a:ext cx="5867400" cy="521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dirty="0" smtClean="0"/>
              <a:t>Сюжетно – ролевая игра «Семья»</a:t>
            </a:r>
            <a:endParaRPr lang="ru-RU" sz="4000" dirty="0" smtClean="0"/>
          </a:p>
        </p:txBody>
      </p:sp>
      <p:sp>
        <p:nvSpPr>
          <p:cNvPr id="24578" name="Объект 2"/>
          <p:cNvSpPr>
            <a:spLocks noGrp="1"/>
          </p:cNvSpPr>
          <p:nvPr>
            <p:ph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ru-RU" smtClean="0"/>
              <a:t>    </a:t>
            </a:r>
          </a:p>
        </p:txBody>
      </p:sp>
      <p:pic>
        <p:nvPicPr>
          <p:cNvPr id="24579" name="Picture 6" descr="IMG_20161127_21582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196975"/>
            <a:ext cx="6553200" cy="5089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500" dirty="0" smtClean="0"/>
              <a:t>«Бусы для мамочки»</a:t>
            </a:r>
            <a:endParaRPr lang="ru-RU" sz="3500" dirty="0" smtClean="0"/>
          </a:p>
        </p:txBody>
      </p:sp>
      <p:sp>
        <p:nvSpPr>
          <p:cNvPr id="25602" name="Объект 2"/>
          <p:cNvSpPr>
            <a:spLocks noGrp="1"/>
          </p:cNvSpPr>
          <p:nvPr>
            <p:ph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endParaRPr lang="ru-RU" dirty="0" smtClean="0"/>
          </a:p>
        </p:txBody>
      </p:sp>
      <p:pic>
        <p:nvPicPr>
          <p:cNvPr id="25603" name="Picture 6" descr="IMG_20161127_22024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214422"/>
            <a:ext cx="5867400" cy="542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500" dirty="0" smtClean="0"/>
              <a:t>«Подарок ко дню матери»</a:t>
            </a:r>
            <a:endParaRPr lang="ru-RU" sz="3500" dirty="0" smtClean="0"/>
          </a:p>
        </p:txBody>
      </p:sp>
      <p:pic>
        <p:nvPicPr>
          <p:cNvPr id="5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52825" y="2124471"/>
            <a:ext cx="3286148" cy="2323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2000240"/>
            <a:ext cx="2671762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488" y="2786058"/>
            <a:ext cx="3286148" cy="3571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  </a:t>
            </a:r>
          </a:p>
        </p:txBody>
      </p:sp>
      <p:sp>
        <p:nvSpPr>
          <p:cNvPr id="27650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ru-RU" dirty="0" smtClean="0"/>
              <a:t>  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III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этап проекта – заключительный</a:t>
            </a:r>
          </a:p>
          <a:p>
            <a:pPr lvl="1" eaLnBrk="1" hangingPunct="1"/>
            <a:r>
              <a:rPr lang="ru-RU" sz="1600" dirty="0" smtClean="0">
                <a:latin typeface="Times New Roman" pitchFamily="18" charset="0"/>
              </a:rPr>
              <a:t>Подведение итогов проекта</a:t>
            </a:r>
          </a:p>
          <a:p>
            <a:pPr marL="0" indent="0" algn="ctr" eaLnBrk="1" hangingPunct="1">
              <a:buFont typeface="Arial" charset="0"/>
              <a:buNone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/>
            <a:r>
              <a:rPr lang="ru-RU" sz="1600" b="1" dirty="0" smtClean="0">
                <a:latin typeface="Times New Roman" pitchFamily="18" charset="0"/>
              </a:rPr>
              <a:t>1. Оформление выставки семейных фотографий «Моя семья»</a:t>
            </a:r>
          </a:p>
          <a:p>
            <a:pPr marL="0" indent="0" eaLnBrk="1" hangingPunct="1"/>
            <a:r>
              <a:rPr lang="ru-RU" sz="1600" b="1" dirty="0" smtClean="0">
                <a:latin typeface="Times New Roman" pitchFamily="18" charset="0"/>
              </a:rPr>
              <a:t>2. Интегрированная НОД на тему </a:t>
            </a:r>
            <a:r>
              <a:rPr lang="ru-RU" sz="1600" b="1" dirty="0" smtClean="0">
                <a:latin typeface="Times New Roman" pitchFamily="18" charset="0"/>
              </a:rPr>
              <a:t>«Дружная семья».</a:t>
            </a:r>
            <a:endParaRPr lang="ru-RU" sz="1600" b="1" dirty="0" smtClean="0">
              <a:latin typeface="Times New Roman" pitchFamily="18" charset="0"/>
            </a:endParaRPr>
          </a:p>
          <a:p>
            <a:pPr marL="0" indent="0" eaLnBrk="1" hangingPunct="1"/>
            <a:r>
              <a:rPr lang="ru-RU" sz="1600" b="1" u="sng" dirty="0" smtClean="0">
                <a:latin typeface="Times New Roman" pitchFamily="18" charset="0"/>
              </a:rPr>
              <a:t>3. Полученный продукт</a:t>
            </a:r>
            <a:r>
              <a:rPr lang="ru-RU" sz="1600" b="1" dirty="0" smtClean="0">
                <a:latin typeface="Times New Roman" pitchFamily="18" charset="0"/>
              </a:rPr>
              <a:t>: выставка, изготовление бус для </a:t>
            </a:r>
            <a:r>
              <a:rPr lang="ru-RU" sz="1600" b="1" dirty="0" smtClean="0">
                <a:latin typeface="Times New Roman" pitchFamily="18" charset="0"/>
              </a:rPr>
              <a:t>мамочек, подарков ко Дню Матери.</a:t>
            </a:r>
            <a:endParaRPr lang="ru-RU" sz="1600" b="1" dirty="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smtClean="0">
                <a:latin typeface="Times New Roman" pitchFamily="18" charset="0"/>
                <a:cs typeface="Times New Roman" pitchFamily="18" charset="0"/>
              </a:rPr>
              <a:t>Ожидаемый результат проекта</a:t>
            </a:r>
          </a:p>
        </p:txBody>
      </p:sp>
      <p:sp>
        <p:nvSpPr>
          <p:cNvPr id="28674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Повысить активность участия родителей в мероприятиях детского сада.</a:t>
            </a:r>
          </a:p>
          <a:p>
            <a:pPr eaLnBrk="1" hangingPunct="1"/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Сформировать доверительные, партнёрские отношения между воспитателями, воспитанниками и их  родителями.</a:t>
            </a:r>
          </a:p>
          <a:p>
            <a:pPr eaLnBrk="1" hangingPunct="1"/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Привлечь внимание детей к истории, традициям своей семьи.</a:t>
            </a:r>
          </a:p>
          <a:p>
            <a:pPr eaLnBrk="1" hangingPunct="1"/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 Раскрыть творческие таланты детей и их родителей.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 </a:t>
            </a:r>
          </a:p>
        </p:txBody>
      </p:sp>
      <p:sp>
        <p:nvSpPr>
          <p:cNvPr id="29698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ru-RU" smtClean="0"/>
          </a:p>
          <a:p>
            <a:pPr marL="0" indent="0" algn="ctr" eaLnBrk="1" hangingPunct="1">
              <a:buFont typeface="Arial" charset="0"/>
              <a:buNone/>
            </a:pPr>
            <a:endParaRPr lang="ru-RU" smtClean="0"/>
          </a:p>
          <a:p>
            <a:pPr marL="0" indent="0" algn="ctr" eaLnBrk="1" hangingPunct="1">
              <a:buFont typeface="Arial" charset="0"/>
              <a:buNone/>
            </a:pPr>
            <a:r>
              <a:rPr lang="ru-RU" sz="4000" b="1" smtClean="0"/>
              <a:t> </a:t>
            </a:r>
            <a:r>
              <a:rPr lang="ru-RU" sz="4000" b="1" smtClean="0">
                <a:latin typeface="Times New Roman" pitchFamily="18" charset="0"/>
                <a:cs typeface="Times New Roman" pitchFamily="18" charset="0"/>
              </a:rPr>
              <a:t>СПАСИБО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ru-RU" sz="4000" b="1" smtClean="0">
                <a:latin typeface="Times New Roman" pitchFamily="18" charset="0"/>
                <a:cs typeface="Times New Roman" pitchFamily="18" charset="0"/>
              </a:rPr>
              <a:t> ЗА ВНИМАНИЕ 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/>
              <a:t>    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Семейная жизнь для ребенка то же, что для нас общественная. Душа его питается впечатлениями, получаемыми в семье.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Здесь ребенок учится одно любить, другое ненавидеть, здесь привыкает к труду или праздности, здесь первоначально сосредотачиваются его интересы, привязанности, авторитеты.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А. Н. Острогорский.</a:t>
            </a:r>
            <a:endParaRPr lang="ru-RU" sz="3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fontAlgn="auto" hangingPunct="1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350"/>
            <a:ext cx="8229600" cy="10128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   </a:t>
            </a:r>
            <a:br>
              <a:rPr lang="ru-RU" dirty="0" smtClean="0"/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</a:t>
            </a:r>
            <a:r>
              <a:rPr lang="ru-RU" sz="6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6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67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288" y="1484313"/>
            <a:ext cx="8229600" cy="4525962"/>
          </a:xfrm>
        </p:spPr>
        <p:txBody>
          <a:bodyPr rtlCol="0">
            <a:normAutofit fontScale="85000" lnSpcReduction="20000"/>
          </a:bodyPr>
          <a:lstStyle/>
          <a:p>
            <a:pPr marL="457200" lvl="1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младшем дошкольном возрасте у детей начинают формироваться элементарные представления о явлениях общественной жизни и нормах человеческого общения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         Детям этого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возраста свойственна большая эмоциональная отзывчивость, что позволяет воспитывать в них любовь, добрые чувства и отношения к окружающим людям и, прежде всего, к близким, к своей семье.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ведь это основа из основ нравственно – патриотического воспитания, его первая и самая важная ступень. Ребёнок должен осознать себя членом семьи. Именно семья является хранителем традиций, обеспечивает преемственность поколений, сохраняет и развивает лучшие качества людей. Ознакомление детей с понятием «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семья»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невозможна без поддержки самой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семьи.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  </a:t>
            </a:r>
          </a:p>
        </p:txBody>
      </p:sp>
      <p:sp>
        <p:nvSpPr>
          <p:cNvPr id="16386" name="Объект 2"/>
          <p:cNvSpPr>
            <a:spLocks noGrp="1"/>
          </p:cNvSpPr>
          <p:nvPr>
            <p:ph idx="1"/>
          </p:nvPr>
        </p:nvSpPr>
        <p:spPr>
          <a:xfrm>
            <a:off x="468313" y="1700213"/>
            <a:ext cx="8229600" cy="4525962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Работа над проектами имеет большое значение для формирования личности ребёнка, укрепления и развития детско-родительских отношений, для укрепления в сознании ребёнка своей компетентности, развития речи.  Вместе с этим накапливается жизненный опыт ребёнка, тренируются и развиваются его коммуникативные способности.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smtClean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17410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     Тип проекта: </a:t>
            </a:r>
            <a:r>
              <a:rPr lang="ru-RU" sz="2400" smtClean="0">
                <a:latin typeface="Times New Roman" pitchFamily="18" charset="0"/>
              </a:rPr>
              <a:t>информационно-познавательный 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eaLnBrk="1" hangingPunct="1">
              <a:buFont typeface="Arial" charset="0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Участники проекта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: дети 1 младшей группы ,</a:t>
            </a:r>
          </a:p>
          <a:p>
            <a:pPr marL="0" indent="0" eaLnBrk="1" hangingPunct="1">
              <a:buFont typeface="Arial" charset="0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      воспитатели, родители.</a:t>
            </a:r>
          </a:p>
          <a:p>
            <a:pPr marL="0" indent="0" eaLnBrk="1" hangingPunct="1">
              <a:buFont typeface="Arial" charset="0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Продолжительность проекта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smtClean="0">
                <a:latin typeface="Times New Roman" pitchFamily="18" charset="0"/>
              </a:rPr>
              <a:t>7.11.16 г. - 27.11.16г.</a:t>
            </a:r>
            <a:endParaRPr lang="ru-RU" sz="240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      </a:t>
            </a:r>
            <a:endParaRPr lang="ru-RU" sz="24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smtClean="0">
                <a:latin typeface="Times New Roman" pitchFamily="18" charset="0"/>
                <a:cs typeface="Times New Roman" pitchFamily="18" charset="0"/>
              </a:rPr>
              <a:t>Цель проекта</a:t>
            </a:r>
          </a:p>
        </p:txBody>
      </p:sp>
      <p:sp>
        <p:nvSpPr>
          <p:cNvPr id="18434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- обогатить отношения родителей и детей опытом совместной, творческо-познавательной деятельности;</a:t>
            </a:r>
          </a:p>
          <a:p>
            <a:pPr eaLnBrk="1" hangingPunct="1"/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- расширить представление о семье через организацию разных видов деятельности;</a:t>
            </a:r>
          </a:p>
          <a:p>
            <a:pPr eaLnBrk="1" hangingPunct="1"/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- повысить активность участия родителей в жизни группы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>
          <a:xfrm>
            <a:off x="539750" y="260350"/>
            <a:ext cx="8229600" cy="1143000"/>
          </a:xfrm>
        </p:spPr>
        <p:txBody>
          <a:bodyPr/>
          <a:lstStyle/>
          <a:p>
            <a:pPr eaLnBrk="1" hangingPunct="1"/>
            <a:r>
              <a:rPr lang="ru-RU" sz="4000" b="1" smtClean="0">
                <a:latin typeface="Times New Roman" pitchFamily="18" charset="0"/>
                <a:cs typeface="Times New Roman" pitchFamily="18" charset="0"/>
              </a:rPr>
              <a:t>Задачи проекта</a:t>
            </a:r>
          </a:p>
        </p:txBody>
      </p:sp>
      <p:sp>
        <p:nvSpPr>
          <p:cNvPr id="19458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2400" smtClean="0">
                <a:latin typeface="Times New Roman" pitchFamily="18" charset="0"/>
              </a:rPr>
              <a:t>1. Формировать у детей представления о семье.</a:t>
            </a:r>
          </a:p>
          <a:p>
            <a:pPr eaLnBrk="1" hangingPunct="1">
              <a:buFont typeface="Arial" charset="0"/>
              <a:buNone/>
            </a:pPr>
            <a:r>
              <a:rPr lang="ru-RU" sz="2400" smtClean="0">
                <a:latin typeface="Times New Roman" pitchFamily="18" charset="0"/>
              </a:rPr>
              <a:t>2. Воспитывать у детей любовь и уважение к членам семьи, учить проявлять заботу о родных людях.</a:t>
            </a:r>
          </a:p>
          <a:p>
            <a:pPr eaLnBrk="1" hangingPunct="1">
              <a:buFont typeface="Arial" charset="0"/>
              <a:buNone/>
            </a:pPr>
            <a:r>
              <a:rPr lang="ru-RU" sz="2400" smtClean="0">
                <a:latin typeface="Times New Roman" pitchFamily="18" charset="0"/>
              </a:rPr>
              <a:t>3. Совершенствовать стиль партнёрских отношений. Развивать коммуникативные навыки детей.</a:t>
            </a:r>
          </a:p>
          <a:p>
            <a:pPr eaLnBrk="1" hangingPunct="1">
              <a:buFont typeface="Arial" charset="0"/>
              <a:buNone/>
            </a:pPr>
            <a:r>
              <a:rPr lang="ru-RU" sz="2400" smtClean="0">
                <a:latin typeface="Times New Roman" pitchFamily="18" charset="0"/>
              </a:rPr>
              <a:t>4. Обогащать детско-родительские отношения опытом совместной творческой деятельности.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>
          <a:xfrm>
            <a:off x="395288" y="260350"/>
            <a:ext cx="8229600" cy="1143000"/>
          </a:xfrm>
        </p:spPr>
        <p:txBody>
          <a:bodyPr/>
          <a:lstStyle/>
          <a:p>
            <a:pPr eaLnBrk="1" hangingPunct="1"/>
            <a:r>
              <a:rPr lang="ru-RU" sz="4000" b="1" smtClean="0">
                <a:latin typeface="Times New Roman" pitchFamily="18" charset="0"/>
                <a:cs typeface="Times New Roman" pitchFamily="18" charset="0"/>
              </a:rPr>
              <a:t>Этапы проекта</a:t>
            </a:r>
          </a:p>
        </p:txBody>
      </p:sp>
      <p:sp>
        <p:nvSpPr>
          <p:cNvPr id="20482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этап – подготовительный</a:t>
            </a:r>
          </a:p>
          <a:p>
            <a:pPr marL="0" indent="0" eaLnBrk="1" hangingPunct="1">
              <a:buFont typeface="Arial" charset="0"/>
              <a:buNone/>
            </a:pPr>
            <a:endParaRPr lang="ru-RU" smtClean="0"/>
          </a:p>
          <a:p>
            <a:pPr marL="0" indent="0" eaLnBrk="1" hangingPunct="1">
              <a:buFont typeface="Arial" charset="0"/>
              <a:buNone/>
            </a:pPr>
            <a:r>
              <a:rPr lang="ru-RU" sz="2400" smtClean="0">
                <a:latin typeface="Times New Roman" pitchFamily="18" charset="0"/>
              </a:rPr>
              <a:t>1. Беседы с детьми, для выявления знаний о своей семье.</a:t>
            </a:r>
          </a:p>
          <a:p>
            <a:pPr marL="0" indent="0" eaLnBrk="1" hangingPunct="1">
              <a:buFont typeface="Arial" charset="0"/>
              <a:buNone/>
            </a:pPr>
            <a:r>
              <a:rPr lang="ru-RU" sz="2400" smtClean="0">
                <a:latin typeface="Times New Roman" pitchFamily="18" charset="0"/>
              </a:rPr>
              <a:t>2. Создать развивающую </a:t>
            </a:r>
            <a:r>
              <a:rPr lang="ru-RU" sz="2400" u="sng" smtClean="0">
                <a:latin typeface="Times New Roman" pitchFamily="18" charset="0"/>
              </a:rPr>
              <a:t>среду</a:t>
            </a:r>
            <a:r>
              <a:rPr lang="ru-RU" sz="2400" smtClean="0">
                <a:latin typeface="Times New Roman" pitchFamily="18" charset="0"/>
              </a:rPr>
              <a:t>: подобрать материалы, игрушки, атрибуты, для игровой, театрализованной деятельности; дидактические игры. </a:t>
            </a:r>
          </a:p>
          <a:p>
            <a:pPr marL="0" indent="0" eaLnBrk="1" hangingPunct="1">
              <a:buFont typeface="Arial" charset="0"/>
              <a:buNone/>
            </a:pPr>
            <a:r>
              <a:rPr lang="ru-RU" sz="2400" smtClean="0">
                <a:latin typeface="Times New Roman" pitchFamily="18" charset="0"/>
              </a:rPr>
              <a:t>3 Подготовка стихотворений, потешек, загадок, иллюстрированного материала по теме «Семья».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459412"/>
          </a:xfrm>
        </p:spPr>
        <p:txBody>
          <a:bodyPr/>
          <a:lstStyle/>
          <a:p>
            <a:pPr algn="l" eaLnBrk="1" hangingPunct="1"/>
            <a:r>
              <a:rPr lang="ru-RU" sz="1600" b="1" u="sng" smtClean="0">
                <a:latin typeface="Times New Roman" pitchFamily="18" charset="0"/>
              </a:rPr>
              <a:t/>
            </a:r>
            <a:br>
              <a:rPr lang="ru-RU" sz="1600" b="1" u="sng" smtClean="0">
                <a:latin typeface="Times New Roman" pitchFamily="18" charset="0"/>
              </a:rPr>
            </a:br>
            <a:r>
              <a:rPr lang="ru-RU" sz="1600" b="1" u="sng" smtClean="0">
                <a:latin typeface="Times New Roman" pitchFamily="18" charset="0"/>
              </a:rPr>
              <a:t/>
            </a:r>
            <a:br>
              <a:rPr lang="ru-RU" sz="1600" b="1" u="sng" smtClean="0">
                <a:latin typeface="Times New Roman" pitchFamily="18" charset="0"/>
              </a:rPr>
            </a:b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этап – основной</a:t>
            </a:r>
            <a:br>
              <a:rPr lang="ru-RU" sz="24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u="sng" smtClean="0">
                <a:latin typeface="Times New Roman" pitchFamily="18" charset="0"/>
              </a:rPr>
              <a:t>С родителями</a:t>
            </a:r>
            <a:r>
              <a:rPr lang="ru-RU" sz="1600" b="1" smtClean="0">
                <a:latin typeface="Times New Roman" pitchFamily="18" charset="0"/>
              </a:rPr>
              <a:t>:</a:t>
            </a:r>
            <a:br>
              <a:rPr lang="ru-RU" sz="1600" b="1" smtClean="0">
                <a:latin typeface="Times New Roman" pitchFamily="18" charset="0"/>
              </a:rPr>
            </a:br>
            <a:r>
              <a:rPr lang="ru-RU" sz="1600" b="1" smtClean="0">
                <a:latin typeface="Times New Roman" pitchFamily="18" charset="0"/>
              </a:rPr>
              <a:t>1. </a:t>
            </a:r>
            <a:r>
              <a:rPr lang="ru-RU" sz="1600" smtClean="0">
                <a:latin typeface="Times New Roman" pitchFamily="18" charset="0"/>
              </a:rPr>
              <a:t>Консультация «Роль семьи в воспитании ребёнка».</a:t>
            </a:r>
            <a:br>
              <a:rPr lang="ru-RU" sz="1600" smtClean="0">
                <a:latin typeface="Times New Roman" pitchFamily="18" charset="0"/>
              </a:rPr>
            </a:br>
            <a:r>
              <a:rPr lang="ru-RU" sz="1600" smtClean="0">
                <a:latin typeface="Times New Roman" pitchFamily="18" charset="0"/>
              </a:rPr>
              <a:t>2. Оформление рамки для семейного фото для выставки «Семья на ладошке»</a:t>
            </a:r>
            <a:r>
              <a:rPr lang="ru-RU" sz="40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u="sng" smtClean="0">
                <a:latin typeface="Times New Roman" pitchFamily="18" charset="0"/>
                <a:cs typeface="Times New Roman" pitchFamily="18" charset="0"/>
              </a:rPr>
              <a:t>С детьми</a:t>
            </a: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smtClean="0">
                <a:latin typeface="Times New Roman" pitchFamily="18" charset="0"/>
              </a:rPr>
              <a:t>1</a:t>
            </a:r>
            <a:r>
              <a:rPr lang="ru-RU" sz="1600" smtClean="0">
                <a:latin typeface="Times New Roman" pitchFamily="18" charset="0"/>
              </a:rPr>
              <a:t>. Тематические беседы «Моё имя», «Моя семья», «Как я помогаю дома».</a:t>
            </a:r>
            <a:br>
              <a:rPr lang="ru-RU" sz="1600" smtClean="0">
                <a:latin typeface="Times New Roman" pitchFamily="18" charset="0"/>
              </a:rPr>
            </a:br>
            <a:r>
              <a:rPr lang="ru-RU" sz="1600" smtClean="0">
                <a:latin typeface="Times New Roman" pitchFamily="18" charset="0"/>
              </a:rPr>
              <a:t>2. Пальчиковая гимнастика «Моя семья».</a:t>
            </a:r>
            <a:br>
              <a:rPr lang="ru-RU" sz="1600" smtClean="0">
                <a:latin typeface="Times New Roman" pitchFamily="18" charset="0"/>
              </a:rPr>
            </a:br>
            <a:r>
              <a:rPr lang="ru-RU" sz="1600" smtClean="0">
                <a:latin typeface="Times New Roman" pitchFamily="18" charset="0"/>
              </a:rPr>
              <a:t>3. Рассматривание семейных фотографий на стенде «Моя семья».</a:t>
            </a:r>
            <a:br>
              <a:rPr lang="ru-RU" sz="1600" smtClean="0">
                <a:latin typeface="Times New Roman" pitchFamily="18" charset="0"/>
              </a:rPr>
            </a:br>
            <a:r>
              <a:rPr lang="ru-RU" sz="1600" smtClean="0">
                <a:latin typeface="Times New Roman" pitchFamily="18" charset="0"/>
              </a:rPr>
              <a:t>4. Чтение стихов, рассказов, сказок с тематикой о семье: «Наша семья", «Моя семья», О. Бундур «Папу с мамой берегу», «Подарок», Е. Благинина «Посидим в тишине», Л. Славина «Таня и братик», «Петушок с семьей», «Сестрица Алёнушка и братец Иванушка», «Красная шапочка», «Репка», «Теремок».</a:t>
            </a:r>
            <a:br>
              <a:rPr lang="ru-RU" sz="1600" smtClean="0">
                <a:latin typeface="Times New Roman" pitchFamily="18" charset="0"/>
              </a:rPr>
            </a:br>
            <a:r>
              <a:rPr lang="ru-RU" sz="1600" smtClean="0">
                <a:latin typeface="Times New Roman" pitchFamily="18" charset="0"/>
              </a:rPr>
              <a:t>5. Сюжетно-ролевые игры: «Семья», «Больница».</a:t>
            </a:r>
            <a:br>
              <a:rPr lang="ru-RU" sz="1600" smtClean="0">
                <a:latin typeface="Times New Roman" pitchFamily="18" charset="0"/>
              </a:rPr>
            </a:br>
            <a:r>
              <a:rPr lang="ru-RU" sz="1600" smtClean="0">
                <a:latin typeface="Times New Roman" pitchFamily="18" charset="0"/>
              </a:rPr>
              <a:t>6. Проведение НОД образовательная область художественно-эстетическое развитие (рисование) «Бусы для мамы»</a:t>
            </a: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smtClean="0">
                <a:latin typeface="Times New Roman" pitchFamily="18" charset="0"/>
                <a:cs typeface="Times New Roman" pitchFamily="18" charset="0"/>
              </a:rPr>
            </a:br>
            <a:endParaRPr lang="ru-RU" sz="1600" b="1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hablon2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shablon23</Template>
  <TotalTime>490</TotalTime>
  <Words>524</Words>
  <Application>Microsoft Office PowerPoint</Application>
  <PresentationFormat>Экран (4:3)</PresentationFormat>
  <Paragraphs>64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shablon23</vt:lpstr>
      <vt:lpstr>Проект «Моя семья» в 1 младшей группе №1 «Божьи коровки»</vt:lpstr>
      <vt:lpstr> </vt:lpstr>
      <vt:lpstr>    Актуальность проекта </vt:lpstr>
      <vt:lpstr>  </vt:lpstr>
      <vt:lpstr>  </vt:lpstr>
      <vt:lpstr>Цель проекта</vt:lpstr>
      <vt:lpstr>Задачи проекта</vt:lpstr>
      <vt:lpstr>Этапы проекта</vt:lpstr>
      <vt:lpstr>  II этап – основной С родителями: 1. Консультация «Роль семьи в воспитании ребёнка». 2. Оформление рамки для семейного фото для выставки «Семья на ладошке»  С детьми 1. Тематические беседы «Моё имя», «Моя семья», «Как я помогаю дома». 2. Пальчиковая гимнастика «Моя семья». 3. Рассматривание семейных фотографий на стенде «Моя семья». 4. Чтение стихов, рассказов, сказок с тематикой о семье: «Наша семья", «Моя семья», О. Бундур «Папу с мамой берегу», «Подарок», Е. Благинина «Посидим в тишине», Л. Славина «Таня и братик», «Петушок с семьей», «Сестрица Алёнушка и братец Иванушка», «Красная шапочка», «Репка», «Теремок». 5. Сюжетно-ролевые игры: «Семья», «Больница». 6. Проведение НОД образовательная область художественно-эстетическое развитие (рисование) «Бусы для мамы»  </vt:lpstr>
      <vt:lpstr> Домашнее задание : «Семья в ладошке».</vt:lpstr>
      <vt:lpstr>Пальчиковая гимнастика, беседа «Моя семья»</vt:lpstr>
      <vt:lpstr>Сюжетно – ролевая игра «Семья»</vt:lpstr>
      <vt:lpstr>«Бусы для мамочки»</vt:lpstr>
      <vt:lpstr>«Подарок ко дню матери»</vt:lpstr>
      <vt:lpstr>  </vt:lpstr>
      <vt:lpstr>Ожидаемый результат проекта</vt:lpstr>
      <vt:lpstr> 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«Моя семья» 2 младшая группа №4 «Фиалка»</dc:title>
  <dc:creator>Андрей</dc:creator>
  <cp:lastModifiedBy>пк</cp:lastModifiedBy>
  <cp:revision>39</cp:revision>
  <dcterms:created xsi:type="dcterms:W3CDTF">2015-02-24T16:59:28Z</dcterms:created>
  <dcterms:modified xsi:type="dcterms:W3CDTF">2016-11-28T11:22:32Z</dcterms:modified>
</cp:coreProperties>
</file>