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6" r:id="rId5"/>
    <p:sldId id="259" r:id="rId6"/>
    <p:sldId id="260" r:id="rId7"/>
    <p:sldId id="276" r:id="rId8"/>
    <p:sldId id="261" r:id="rId9"/>
    <p:sldId id="274" r:id="rId10"/>
    <p:sldId id="269" r:id="rId11"/>
    <p:sldId id="262" r:id="rId12"/>
    <p:sldId id="271" r:id="rId13"/>
    <p:sldId id="278" r:id="rId14"/>
    <p:sldId id="279" r:id="rId15"/>
    <p:sldId id="264" r:id="rId16"/>
    <p:sldId id="265" r:id="rId17"/>
    <p:sldId id="272" r:id="rId18"/>
    <p:sldId id="277" r:id="rId19"/>
    <p:sldId id="268" r:id="rId20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7967" autoAdjust="0"/>
  </p:normalViewPr>
  <p:slideViewPr>
    <p:cSldViewPr>
      <p:cViewPr varScale="1">
        <p:scale>
          <a:sx n="77" d="100"/>
          <a:sy n="77" d="100"/>
        </p:scale>
        <p:origin x="-147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5A52D-4824-4C74-A67D-5EF3AEEDF384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8B4DA-06A4-45E2-A85A-351EFF404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DEB95-78A3-4071-9E78-4DA264583598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98F98-753F-461D-A835-ADD9244FC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773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8F98-753F-461D-A835-ADD9244FC59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254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8F98-753F-461D-A835-ADD9244FC59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2549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8F98-753F-461D-A835-ADD9244FC59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254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МДОУ «Детский сад  №22»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7239000" cy="51435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Исследовательский проект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«Хохочи, коль зубы хороши»</a:t>
            </a: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Выполнила:</a:t>
            </a:r>
          </a:p>
          <a:p>
            <a:pPr algn="r"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воспитатель  Шевякова С.А.</a:t>
            </a:r>
          </a:p>
          <a:p>
            <a:pPr algn="ctr">
              <a:buNone/>
            </a:pPr>
            <a:endParaRPr lang="ru-RU" sz="31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Ярославль, </a:t>
            </a:r>
            <a:r>
              <a:rPr lang="ru-RU" sz="3100" b="1" dirty="0" smtClean="0">
                <a:solidFill>
                  <a:srgbClr val="002060"/>
                </a:solidFill>
              </a:rPr>
              <a:t>2022год</a:t>
            </a:r>
            <a:endParaRPr lang="ru-RU" sz="29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44" y="332656"/>
            <a:ext cx="7239000" cy="3943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ЗУБНОЙ НАЛЕТ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4" name="Picture 6" descr="G:\DCIM\226PHOTO\SAM_1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2571768" cy="2786082"/>
          </a:xfrm>
          <a:prstGeom prst="rect">
            <a:avLst/>
          </a:prstGeom>
          <a:noFill/>
        </p:spPr>
      </p:pic>
      <p:pic>
        <p:nvPicPr>
          <p:cNvPr id="2055" name="Picture 7" descr="G:\DCIM\226PHOTO\SAM_1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76872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Что такое кариес?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DCIM\226PHOTO\SAM_1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2624365" cy="32135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1052736"/>
            <a:ext cx="58326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600" b="1" dirty="0">
                <a:solidFill>
                  <a:srgbClr val="FF0000"/>
                </a:solidFill>
              </a:rPr>
              <a:t>КАРИЕС</a:t>
            </a:r>
            <a:r>
              <a:rPr lang="ru-RU" altLang="ru-RU" sz="2600" b="1" dirty="0"/>
              <a:t> </a:t>
            </a:r>
            <a:r>
              <a:rPr lang="ru-RU" altLang="ru-RU" sz="2600" b="1" dirty="0">
                <a:solidFill>
                  <a:srgbClr val="800080"/>
                </a:solidFill>
              </a:rPr>
              <a:t>– </a:t>
            </a:r>
            <a:r>
              <a:rPr lang="ru-RU" altLang="ru-RU" sz="2600" b="1" dirty="0">
                <a:solidFill>
                  <a:srgbClr val="002060"/>
                </a:solidFill>
              </a:rPr>
              <a:t>процесс разрушения твёрдых тканей зуба, приводящий к появлению полости (дырочки).</a:t>
            </a:r>
          </a:p>
          <a:p>
            <a:pPr algn="ctr">
              <a:spcBef>
                <a:spcPct val="0"/>
              </a:spcBef>
            </a:pPr>
            <a:r>
              <a:rPr lang="ru-RU" altLang="ru-RU" sz="2600" b="1" dirty="0">
                <a:solidFill>
                  <a:srgbClr val="002060"/>
                </a:solidFill>
              </a:rPr>
              <a:t>	</a:t>
            </a:r>
            <a:r>
              <a:rPr lang="en-US" altLang="ru-RU" sz="2600" b="1" dirty="0">
                <a:solidFill>
                  <a:srgbClr val="002060"/>
                </a:solidFill>
              </a:rPr>
              <a:t>Caries </a:t>
            </a:r>
            <a:r>
              <a:rPr lang="ru-RU" altLang="ru-RU" sz="2600" b="1" dirty="0">
                <a:solidFill>
                  <a:srgbClr val="002060"/>
                </a:solidFill>
              </a:rPr>
              <a:t>(в переводе с латинского) – «гниение».</a:t>
            </a:r>
          </a:p>
          <a:p>
            <a:pPr algn="ctr">
              <a:spcBef>
                <a:spcPct val="0"/>
              </a:spcBef>
            </a:pPr>
            <a:r>
              <a:rPr lang="ru-RU" altLang="ru-RU" sz="2600" b="1" dirty="0">
                <a:solidFill>
                  <a:srgbClr val="002060"/>
                </a:solidFill>
              </a:rPr>
              <a:t>	Если кариес не лечить, то вредные бактерии очень быстро разрушают твердые ткани зуба и проникают внутрь. Происходит воспаление зубного нерва. </a:t>
            </a:r>
            <a:r>
              <a:rPr lang="ru-RU" altLang="ru-RU" sz="2600" b="1" u="sng" dirty="0" smtClean="0">
                <a:solidFill>
                  <a:srgbClr val="002060"/>
                </a:solidFill>
              </a:rPr>
              <a:t>Поэтому зуб начинает болеть.</a:t>
            </a:r>
          </a:p>
          <a:p>
            <a:pPr algn="ctr">
              <a:spcBef>
                <a:spcPct val="0"/>
              </a:spcBef>
            </a:pPr>
            <a:r>
              <a:rPr lang="ru-RU" altLang="ru-RU" sz="2600" b="1" dirty="0" smtClean="0">
                <a:solidFill>
                  <a:srgbClr val="002060"/>
                </a:solidFill>
              </a:rPr>
              <a:t>	Дырка в зубе – всегда больно.</a:t>
            </a:r>
          </a:p>
          <a:p>
            <a:pPr algn="ctr">
              <a:spcBef>
                <a:spcPct val="0"/>
              </a:spcBef>
            </a:pPr>
            <a:r>
              <a:rPr lang="ru-RU" altLang="ru-RU" sz="2600" b="1" dirty="0" smtClean="0">
                <a:solidFill>
                  <a:srgbClr val="002060"/>
                </a:solidFill>
              </a:rPr>
              <a:t>	Если возникла боль, </a:t>
            </a:r>
          </a:p>
          <a:p>
            <a:pPr algn="ctr">
              <a:spcBef>
                <a:spcPct val="0"/>
              </a:spcBef>
            </a:pPr>
            <a:r>
              <a:rPr lang="ru-RU" altLang="ru-RU" sz="2600" b="1" dirty="0">
                <a:solidFill>
                  <a:srgbClr val="002060"/>
                </a:solidFill>
              </a:rPr>
              <a:t>	нужно идти к </a:t>
            </a:r>
            <a:r>
              <a:rPr lang="ru-RU" altLang="ru-RU" sz="2600" b="1" dirty="0" smtClean="0">
                <a:solidFill>
                  <a:srgbClr val="002060"/>
                </a:solidFill>
              </a:rPr>
              <a:t>врачу.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Picture 58" descr="C:\Users\пк\Desktop\для проекта о зубах\IMG_20171218_182726.jpg"/>
          <p:cNvPicPr>
            <a:picLocks noChangeAspect="1" noChangeArrowheads="1"/>
          </p:cNvPicPr>
          <p:nvPr/>
        </p:nvPicPr>
        <p:blipFill>
          <a:blip r:embed="rId3" cstate="print"/>
          <a:srcRect l="15592" t="5040" r="14955" b="4245"/>
          <a:stretch>
            <a:fillRect/>
          </a:stretch>
        </p:blipFill>
        <p:spPr bwMode="auto">
          <a:xfrm>
            <a:off x="2000232" y="4000504"/>
            <a:ext cx="3500462" cy="257176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Коллаж «Улыбка».</a:t>
            </a:r>
            <a:br>
              <a:rPr lang="ru-RU" dirty="0" smtClean="0"/>
            </a:br>
            <a:r>
              <a:rPr lang="ru-RU" dirty="0" smtClean="0"/>
              <a:t>Как мы чистим зубы.</a:t>
            </a:r>
            <a:endParaRPr lang="ru-RU" dirty="0"/>
          </a:p>
        </p:txBody>
      </p:sp>
      <p:pic>
        <p:nvPicPr>
          <p:cNvPr id="1083" name="Picture 59" descr="C:\Users\пк\Desktop\для проекта о зубах\IMG_20171218_182739.jpg"/>
          <p:cNvPicPr>
            <a:picLocks noChangeAspect="1" noChangeArrowheads="1"/>
          </p:cNvPicPr>
          <p:nvPr/>
        </p:nvPicPr>
        <p:blipFill>
          <a:blip r:embed="rId4" cstate="print"/>
          <a:srcRect l="15243" t="30623" r="6362"/>
          <a:stretch>
            <a:fillRect/>
          </a:stretch>
        </p:blipFill>
        <p:spPr bwMode="auto">
          <a:xfrm>
            <a:off x="5643570" y="1714488"/>
            <a:ext cx="2214578" cy="4857784"/>
          </a:xfrm>
          <a:prstGeom prst="rect">
            <a:avLst/>
          </a:prstGeom>
          <a:noFill/>
        </p:spPr>
      </p:pic>
      <p:pic>
        <p:nvPicPr>
          <p:cNvPr id="1084" name="Picture 60" descr="C:\Users\пк\Desktop\для проекта о зубах\IMG_20171218_182757.jpg"/>
          <p:cNvPicPr>
            <a:picLocks noChangeAspect="1" noChangeArrowheads="1"/>
          </p:cNvPicPr>
          <p:nvPr/>
        </p:nvPicPr>
        <p:blipFill>
          <a:blip r:embed="rId5" cstate="print"/>
          <a:srcRect l="16667" t="15625" r="25926" b="46875"/>
          <a:stretch>
            <a:fillRect/>
          </a:stretch>
        </p:blipFill>
        <p:spPr bwMode="auto">
          <a:xfrm>
            <a:off x="3071802" y="1357298"/>
            <a:ext cx="2214578" cy="2571768"/>
          </a:xfrm>
          <a:prstGeom prst="rect">
            <a:avLst/>
          </a:prstGeom>
          <a:noFill/>
        </p:spPr>
      </p:pic>
      <p:pic>
        <p:nvPicPr>
          <p:cNvPr id="1085" name="Picture 61" descr="C:\Users\пк\Desktop\для проекта о зубах\IMG_20171218_182803.jpg"/>
          <p:cNvPicPr>
            <a:picLocks noChangeAspect="1" noChangeArrowheads="1"/>
          </p:cNvPicPr>
          <p:nvPr/>
        </p:nvPicPr>
        <p:blipFill>
          <a:blip r:embed="rId6" cstate="print"/>
          <a:srcRect l="25926" t="17708" r="11111" b="10416"/>
          <a:stretch>
            <a:fillRect/>
          </a:stretch>
        </p:blipFill>
        <p:spPr bwMode="auto">
          <a:xfrm>
            <a:off x="285720" y="1714488"/>
            <a:ext cx="1643074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04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3572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Рисование «Веселый зубик. Почему?»</a:t>
            </a:r>
            <a:endParaRPr lang="ru-RU" dirty="0"/>
          </a:p>
        </p:txBody>
      </p:sp>
      <p:pic>
        <p:nvPicPr>
          <p:cNvPr id="29698" name="Picture 2" descr="C:\Users\пк\Desktop\для проекта о зубах\IMG_20171218_182815.jpg"/>
          <p:cNvPicPr>
            <a:picLocks noChangeAspect="1" noChangeArrowheads="1"/>
          </p:cNvPicPr>
          <p:nvPr/>
        </p:nvPicPr>
        <p:blipFill>
          <a:blip r:embed="rId3" cstate="print"/>
          <a:srcRect t="13891"/>
          <a:stretch>
            <a:fillRect/>
          </a:stretch>
        </p:blipFill>
        <p:spPr bwMode="auto">
          <a:xfrm>
            <a:off x="0" y="1500174"/>
            <a:ext cx="1881331" cy="2880000"/>
          </a:xfrm>
          <a:prstGeom prst="rect">
            <a:avLst/>
          </a:prstGeom>
          <a:noFill/>
        </p:spPr>
      </p:pic>
      <p:pic>
        <p:nvPicPr>
          <p:cNvPr id="29699" name="Picture 3" descr="C:\Users\пк\Desktop\для проекта о зубах\IMG_20171218_182829.jpg"/>
          <p:cNvPicPr>
            <a:picLocks noChangeAspect="1" noChangeArrowheads="1"/>
          </p:cNvPicPr>
          <p:nvPr/>
        </p:nvPicPr>
        <p:blipFill>
          <a:blip r:embed="rId4" cstate="print"/>
          <a:srcRect r="11805"/>
          <a:stretch>
            <a:fillRect/>
          </a:stretch>
        </p:blipFill>
        <p:spPr bwMode="auto">
          <a:xfrm>
            <a:off x="6072198" y="2786058"/>
            <a:ext cx="1785950" cy="3600000"/>
          </a:xfrm>
          <a:prstGeom prst="rect">
            <a:avLst/>
          </a:prstGeom>
          <a:noFill/>
        </p:spPr>
      </p:pic>
      <p:pic>
        <p:nvPicPr>
          <p:cNvPr id="29701" name="Picture 5" descr="C:\Users\пк\Desktop\для проекта о зубах\IMG_20171218_1827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2714620"/>
            <a:ext cx="384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04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286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Лепка «Мои зубки»</a:t>
            </a:r>
            <a:endParaRPr lang="ru-RU" dirty="0"/>
          </a:p>
        </p:txBody>
      </p:sp>
      <p:pic>
        <p:nvPicPr>
          <p:cNvPr id="30722" name="Picture 2" descr="C:\Users\пк\Desktop\для проекта о зубах\IMG_20171220_075242.jpg"/>
          <p:cNvPicPr>
            <a:picLocks noChangeAspect="1" noChangeArrowheads="1"/>
          </p:cNvPicPr>
          <p:nvPr/>
        </p:nvPicPr>
        <p:blipFill>
          <a:blip r:embed="rId3" cstate="print"/>
          <a:srcRect t="9921" b="13183"/>
          <a:stretch>
            <a:fillRect/>
          </a:stretch>
        </p:blipFill>
        <p:spPr bwMode="auto">
          <a:xfrm>
            <a:off x="2857488" y="4429132"/>
            <a:ext cx="5120000" cy="2214578"/>
          </a:xfrm>
          <a:prstGeom prst="rect">
            <a:avLst/>
          </a:prstGeom>
          <a:noFill/>
        </p:spPr>
      </p:pic>
      <p:pic>
        <p:nvPicPr>
          <p:cNvPr id="30723" name="Picture 3" descr="C:\Users\пк\Desktop\для проекта о зубах\IMG_20171219_161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1417500" cy="2520000"/>
          </a:xfrm>
          <a:prstGeom prst="rect">
            <a:avLst/>
          </a:prstGeom>
          <a:noFill/>
        </p:spPr>
      </p:pic>
      <p:pic>
        <p:nvPicPr>
          <p:cNvPr id="30724" name="Picture 4" descr="C:\Users\пк\Desktop\для проекта о зубах\IMG_20171219_161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428736"/>
            <a:ext cx="1620000" cy="2808562"/>
          </a:xfrm>
          <a:prstGeom prst="rect">
            <a:avLst/>
          </a:prstGeom>
          <a:noFill/>
        </p:spPr>
      </p:pic>
      <p:pic>
        <p:nvPicPr>
          <p:cNvPr id="30725" name="Picture 5" descr="C:\Users\пк\Desktop\для проекта о зубах\IMG_20171219_1658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428736"/>
            <a:ext cx="1417500" cy="2805752"/>
          </a:xfrm>
          <a:prstGeom prst="rect">
            <a:avLst/>
          </a:prstGeom>
          <a:noFill/>
        </p:spPr>
      </p:pic>
      <p:pic>
        <p:nvPicPr>
          <p:cNvPr id="30727" name="Picture 7" descr="C:\Users\пк\Desktop\для проекта о зубах\IMG_20171220_075142.jpg"/>
          <p:cNvPicPr>
            <a:picLocks noChangeAspect="1" noChangeArrowheads="1"/>
          </p:cNvPicPr>
          <p:nvPr/>
        </p:nvPicPr>
        <p:blipFill>
          <a:blip r:embed="rId7" cstate="print"/>
          <a:srcRect t="9922" r="9307"/>
          <a:stretch>
            <a:fillRect/>
          </a:stretch>
        </p:blipFill>
        <p:spPr bwMode="auto">
          <a:xfrm>
            <a:off x="0" y="1428736"/>
            <a:ext cx="4643470" cy="2594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04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полезные продукты для наших зубов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2" name="Picture 2" descr="http://molomo.com.ua/img/d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2643174" cy="2286016"/>
          </a:xfrm>
          <a:prstGeom prst="rect">
            <a:avLst/>
          </a:prstGeom>
          <a:noFill/>
        </p:spPr>
      </p:pic>
      <p:pic>
        <p:nvPicPr>
          <p:cNvPr id="20484" name="Picture 4" descr="https://im2-tub-ru.yandex.net/i?id=dd895ca503b478b204bb2b4fa39c06db&amp;n=33&amp;h=215&amp;w=3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500174"/>
            <a:ext cx="2643206" cy="2286016"/>
          </a:xfrm>
          <a:prstGeom prst="rect">
            <a:avLst/>
          </a:prstGeom>
          <a:noFill/>
        </p:spPr>
      </p:pic>
      <p:pic>
        <p:nvPicPr>
          <p:cNvPr id="20486" name="Picture 6" descr="http://kulinarchiki.ru/media/k2/items/cache/0555bbe9368a05bff51437bdc1ff702e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2643174" cy="2500330"/>
          </a:xfrm>
          <a:prstGeom prst="rect">
            <a:avLst/>
          </a:prstGeom>
          <a:noFill/>
        </p:spPr>
      </p:pic>
      <p:pic>
        <p:nvPicPr>
          <p:cNvPr id="20488" name="Picture 8" descr="http://nikkiwakerley.com.au/dir/wp-content/uploads/2014/06/Water-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786190"/>
            <a:ext cx="2571768" cy="2500330"/>
          </a:xfrm>
          <a:prstGeom prst="rect">
            <a:avLst/>
          </a:prstGeom>
          <a:noFill/>
        </p:spPr>
      </p:pic>
      <p:pic>
        <p:nvPicPr>
          <p:cNvPr id="20490" name="Picture 10" descr="http://online-reklam.net/sites/default/files/image/vegyesgyumolcsok7.pre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500174"/>
            <a:ext cx="2928958" cy="2728894"/>
          </a:xfrm>
          <a:prstGeom prst="rect">
            <a:avLst/>
          </a:prstGeom>
          <a:noFill/>
        </p:spPr>
      </p:pic>
      <p:pic>
        <p:nvPicPr>
          <p:cNvPr id="20492" name="Picture 12" descr="http://www.funlib.ru/cimg/2014/101710/35522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3786190"/>
            <a:ext cx="2928958" cy="2509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Вредные продукты для зубов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0" name="Picture 2" descr="http://z-city.com.ua/images/pictures/authors/9048/8964/12-(page-picture-larg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55" y="1071545"/>
            <a:ext cx="3000396" cy="2214578"/>
          </a:xfrm>
          <a:prstGeom prst="rect">
            <a:avLst/>
          </a:prstGeom>
          <a:noFill/>
        </p:spPr>
      </p:pic>
      <p:pic>
        <p:nvPicPr>
          <p:cNvPr id="22532" name="Picture 4" descr="http://www.fisair.com/pic.php?path=data/pictures/xwrz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142984"/>
            <a:ext cx="2571768" cy="2143139"/>
          </a:xfrm>
          <a:prstGeom prst="rect">
            <a:avLst/>
          </a:prstGeom>
          <a:noFill/>
        </p:spPr>
      </p:pic>
      <p:pic>
        <p:nvPicPr>
          <p:cNvPr id="22534" name="Picture 6" descr="https://im3-tub-ru.yandex.net/i?id=35fc8a5c9c9406a9bda365b4e2b360b4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3000363" cy="2357454"/>
          </a:xfrm>
          <a:prstGeom prst="rect">
            <a:avLst/>
          </a:prstGeom>
          <a:noFill/>
        </p:spPr>
      </p:pic>
      <p:pic>
        <p:nvPicPr>
          <p:cNvPr id="22536" name="Picture 8" descr="http://roshoz.ru/image/1084/20150923092942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286124"/>
            <a:ext cx="2643206" cy="2428892"/>
          </a:xfrm>
          <a:prstGeom prst="rect">
            <a:avLst/>
          </a:prstGeom>
          <a:noFill/>
        </p:spPr>
      </p:pic>
      <p:pic>
        <p:nvPicPr>
          <p:cNvPr id="22538" name="Picture 10" descr="https://im1-tub-ru.yandex.net/i?id=56baa9e23adb70a9948cceb12ae208ba&amp;n=33&amp;h=215&amp;w=4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142984"/>
            <a:ext cx="2571768" cy="2143140"/>
          </a:xfrm>
          <a:prstGeom prst="rect">
            <a:avLst/>
          </a:prstGeom>
          <a:noFill/>
        </p:spPr>
      </p:pic>
      <p:pic>
        <p:nvPicPr>
          <p:cNvPr id="22540" name="Picture 12" descr="http://www.twinings.sg/wp-content/uploads/2014/09/9-tea-vs-coffe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286124"/>
            <a:ext cx="250033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239000" cy="1143000"/>
          </a:xfrm>
        </p:spPr>
        <p:txBody>
          <a:bodyPr/>
          <a:lstStyle/>
          <a:p>
            <a:r>
              <a:rPr lang="ru-RU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b="1" dirty="0">
                <a:solidFill>
                  <a:srgbClr val="7030A0"/>
                </a:solidFill>
              </a:rPr>
              <a:t>Зубы надо  чистить регулярно  и 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>правильно</a:t>
            </a:r>
            <a:r>
              <a:rPr lang="ru-RU" altLang="ru-RU" sz="2800" b="1" dirty="0">
                <a:solidFill>
                  <a:srgbClr val="7030A0"/>
                </a:solidFill>
              </a:rPr>
              <a:t> за ними 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>ухаживать.</a:t>
            </a:r>
            <a:endParaRPr lang="en-US" altLang="ru-RU" sz="2800" b="1" dirty="0" smtClean="0">
              <a:solidFill>
                <a:srgbClr val="7030A0"/>
              </a:solidFill>
            </a:endParaRPr>
          </a:p>
          <a:p>
            <a:endParaRPr lang="ru-RU" sz="2800" dirty="0">
              <a:solidFill>
                <a:srgbClr val="7030A0"/>
              </a:solidFill>
            </a:endParaRPr>
          </a:p>
          <a:p>
            <a:r>
              <a:rPr lang="ru-RU" altLang="ru-RU" sz="2800" b="1" dirty="0">
                <a:solidFill>
                  <a:srgbClr val="7030A0"/>
                </a:solidFill>
              </a:rPr>
              <a:t>Не иметь вредных 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>привычек.</a:t>
            </a:r>
            <a:endParaRPr lang="en-US" altLang="ru-RU" sz="2800" b="1" dirty="0" smtClean="0">
              <a:solidFill>
                <a:srgbClr val="7030A0"/>
              </a:solidFill>
            </a:endParaRPr>
          </a:p>
          <a:p>
            <a:r>
              <a:rPr lang="ru-RU" altLang="ru-RU" sz="2800" b="1" dirty="0">
                <a:solidFill>
                  <a:srgbClr val="7030A0"/>
                </a:solidFill>
              </a:rPr>
              <a:t>Не надо есть сразу после горячей пищи холодную и 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>наоборот.</a:t>
            </a:r>
            <a:endParaRPr lang="en-US" altLang="ru-RU" sz="2800" b="1" dirty="0" smtClean="0">
              <a:solidFill>
                <a:srgbClr val="7030A0"/>
              </a:solidFill>
            </a:endParaRPr>
          </a:p>
          <a:p>
            <a:r>
              <a:rPr lang="ru-RU" altLang="ru-RU" sz="2800" b="1" dirty="0">
                <a:solidFill>
                  <a:srgbClr val="7030A0"/>
                </a:solidFill>
              </a:rPr>
              <a:t>Не есть много сладкого, употреблять в  пищу  больше 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>витаминов.</a:t>
            </a:r>
            <a:endParaRPr lang="ru-RU" altLang="ru-RU" sz="2800" b="1" dirty="0">
              <a:solidFill>
                <a:srgbClr val="7030A0"/>
              </a:solidFill>
            </a:endParaRPr>
          </a:p>
          <a:p>
            <a:endParaRPr lang="en-US" altLang="ru-RU" sz="2800" b="1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0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42048" cy="738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Большая книга о здоровье зубов.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1747" name="Picture 3" descr="C:\Users\пк\Desktop\для проекта о зубах\IMG_20171220_103033.jpg"/>
          <p:cNvPicPr>
            <a:picLocks noChangeAspect="1" noChangeArrowheads="1"/>
          </p:cNvPicPr>
          <p:nvPr/>
        </p:nvPicPr>
        <p:blipFill>
          <a:blip r:embed="rId2" cstate="print"/>
          <a:srcRect l="8372" t="17363" r="2331"/>
          <a:stretch>
            <a:fillRect/>
          </a:stretch>
        </p:blipFill>
        <p:spPr bwMode="auto">
          <a:xfrm>
            <a:off x="2000232" y="4214818"/>
            <a:ext cx="4572032" cy="2379934"/>
          </a:xfrm>
          <a:prstGeom prst="rect">
            <a:avLst/>
          </a:prstGeom>
          <a:noFill/>
        </p:spPr>
      </p:pic>
      <p:pic>
        <p:nvPicPr>
          <p:cNvPr id="31748" name="Picture 4" descr="C:\Users\пк\Desktop\для проекта о зубах\IMG_20171220_103127.jpg"/>
          <p:cNvPicPr>
            <a:picLocks noChangeAspect="1" noChangeArrowheads="1"/>
          </p:cNvPicPr>
          <p:nvPr/>
        </p:nvPicPr>
        <p:blipFill>
          <a:blip r:embed="rId3" cstate="print"/>
          <a:srcRect l="8819" t="12401" r="11806"/>
          <a:stretch>
            <a:fillRect/>
          </a:stretch>
        </p:blipFill>
        <p:spPr bwMode="auto">
          <a:xfrm>
            <a:off x="6786578" y="4071942"/>
            <a:ext cx="1285884" cy="2522834"/>
          </a:xfrm>
          <a:prstGeom prst="rect">
            <a:avLst/>
          </a:prstGeom>
          <a:noFill/>
        </p:spPr>
      </p:pic>
      <p:pic>
        <p:nvPicPr>
          <p:cNvPr id="31749" name="Picture 5" descr="C:\Users\пк\Desktop\для проекта о зубах\IMG_20171220_103149.jpg"/>
          <p:cNvPicPr>
            <a:picLocks noChangeAspect="1" noChangeArrowheads="1"/>
          </p:cNvPicPr>
          <p:nvPr/>
        </p:nvPicPr>
        <p:blipFill>
          <a:blip r:embed="rId4" cstate="print"/>
          <a:srcRect l="8820" t="9922" b="5742"/>
          <a:stretch>
            <a:fillRect/>
          </a:stretch>
        </p:blipFill>
        <p:spPr bwMode="auto">
          <a:xfrm>
            <a:off x="357158" y="4071942"/>
            <a:ext cx="1477124" cy="2500330"/>
          </a:xfrm>
          <a:prstGeom prst="rect">
            <a:avLst/>
          </a:prstGeom>
          <a:noFill/>
        </p:spPr>
      </p:pic>
      <p:pic>
        <p:nvPicPr>
          <p:cNvPr id="31750" name="Picture 6" descr="C:\Users\пк\Desktop\для проекта о зубах\IMG_20171220_103204.jpg"/>
          <p:cNvPicPr>
            <a:picLocks noChangeAspect="1" noChangeArrowheads="1"/>
          </p:cNvPicPr>
          <p:nvPr/>
        </p:nvPicPr>
        <p:blipFill>
          <a:blip r:embed="rId5" cstate="print"/>
          <a:srcRect l="8820" t="9922"/>
          <a:stretch>
            <a:fillRect/>
          </a:stretch>
        </p:blipFill>
        <p:spPr bwMode="auto">
          <a:xfrm>
            <a:off x="6000760" y="1428736"/>
            <a:ext cx="1477124" cy="2594248"/>
          </a:xfrm>
          <a:prstGeom prst="rect">
            <a:avLst/>
          </a:prstGeom>
          <a:noFill/>
        </p:spPr>
      </p:pic>
      <p:pic>
        <p:nvPicPr>
          <p:cNvPr id="31751" name="Picture 7" descr="C:\Users\пк\Desktop\для проекта о зубах\IMG_20171220_103230.jpg"/>
          <p:cNvPicPr>
            <a:picLocks noChangeAspect="1" noChangeArrowheads="1"/>
          </p:cNvPicPr>
          <p:nvPr/>
        </p:nvPicPr>
        <p:blipFill>
          <a:blip r:embed="rId6" cstate="print"/>
          <a:srcRect l="8819" t="7441" r="16215" b="5742"/>
          <a:stretch>
            <a:fillRect/>
          </a:stretch>
        </p:blipFill>
        <p:spPr bwMode="auto">
          <a:xfrm>
            <a:off x="1214414" y="1500174"/>
            <a:ext cx="1214446" cy="2500330"/>
          </a:xfrm>
          <a:prstGeom prst="rect">
            <a:avLst/>
          </a:prstGeom>
          <a:noFill/>
        </p:spPr>
      </p:pic>
      <p:pic>
        <p:nvPicPr>
          <p:cNvPr id="31752" name="Picture 8" descr="C:\Users\пк\Desktop\для проекта о зубах\IMG_20171220_103108.jpg"/>
          <p:cNvPicPr>
            <a:picLocks noChangeAspect="1" noChangeArrowheads="1"/>
          </p:cNvPicPr>
          <p:nvPr/>
        </p:nvPicPr>
        <p:blipFill>
          <a:blip r:embed="rId7" cstate="print"/>
          <a:srcRect l="11111" t="8333" r="18518" b="8333"/>
          <a:stretch>
            <a:fillRect/>
          </a:stretch>
        </p:blipFill>
        <p:spPr bwMode="auto">
          <a:xfrm>
            <a:off x="3571868" y="1285860"/>
            <a:ext cx="1368000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631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323406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Актуальность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30718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     Исключительно высокая распространенность у детей кариеса (до 90% уже на пятом - шестом году жизни) делает эту проблему особой значимости. Тем более что зубы, пораженные кариесом, — это постоянный источник инфекций, чреватый развитием еще более серьезных общих заболеваний организма.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9" name="Picture 3" descr="http://nspmir.ru/html/img/ne-mogu-est-sladkoe-nachinayut-bolet-zuby-61963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143380"/>
            <a:ext cx="3429024" cy="2357454"/>
          </a:xfrm>
          <a:prstGeom prst="rect">
            <a:avLst/>
          </a:prstGeom>
          <a:noFill/>
        </p:spPr>
      </p:pic>
      <p:pic>
        <p:nvPicPr>
          <p:cNvPr id="14341" name="Picture 5" descr="https://opt-196393.ssl.1c-bitrix-cdn.ru/upload/medialibrary/169/5.jpg?1414603391446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143380"/>
            <a:ext cx="3500462" cy="2362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Цель исследования: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34290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Выяснить причины заболевания зубов.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2.bp.blogspot.com/-V2flIMtQwMM/VeHey4-v0PI/AAAAAAAADTc/eBHs7iqu3RM/s1600/shutterstock_148655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24944"/>
            <a:ext cx="3500462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Гипотеза Исследования: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7239000" cy="3979824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Мы предположили из-за чего могут болеть зубы: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Зубы могут болеть, когда ешь много сладкого.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 От механического повреждения (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от удара, когда едят орехи, семечки).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 При недостаточном уходе за полостью рта.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/>
          <a:lstStyle/>
          <a:p>
            <a:pPr lvl="0" fontAlgn="base"/>
            <a:r>
              <a:rPr lang="ru-RU" dirty="0" smtClean="0"/>
              <a:t>познакомить ребят со строением и основными функциями зубов, правилами ухода за зубами, причинами заболевания зубов;</a:t>
            </a:r>
          </a:p>
          <a:p>
            <a:pPr lvl="0" fontAlgn="base"/>
            <a:r>
              <a:rPr lang="ru-RU" dirty="0" smtClean="0"/>
              <a:t> учить правильно и последовательно чистить зубы, пользоваться зубной щеткой;</a:t>
            </a:r>
          </a:p>
          <a:p>
            <a:pPr lvl="0" fontAlgn="base"/>
            <a:r>
              <a:rPr lang="ru-RU" dirty="0" smtClean="0"/>
              <a:t> формировать устойчивую привычку соблюдать правила гигиены полости рта;</a:t>
            </a:r>
          </a:p>
          <a:p>
            <a:pPr lvl="0" fontAlgn="base"/>
            <a:r>
              <a:rPr lang="ru-RU" dirty="0" smtClean="0"/>
              <a:t> воспитывать желание иметь красивые и здоровые зубы; доброжелательное отношение к посещению стоматологического кабинета.</a:t>
            </a:r>
          </a:p>
          <a:p>
            <a:pPr lvl="0"/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Методы исследования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4429156"/>
          </a:xfrm>
        </p:spPr>
        <p:txBody>
          <a:bodyPr>
            <a:normAutofit/>
          </a:bodyPr>
          <a:lstStyle/>
          <a:p>
            <a:pPr lvl="0"/>
            <a:r>
              <a:rPr lang="ru-RU" sz="4400" dirty="0" smtClean="0"/>
              <a:t>   </a:t>
            </a:r>
            <a:r>
              <a:rPr lang="ru-RU" sz="4400" b="1" dirty="0" smtClean="0">
                <a:solidFill>
                  <a:srgbClr val="002060"/>
                </a:solidFill>
              </a:rPr>
              <a:t>Опрос</a:t>
            </a:r>
          </a:p>
          <a:p>
            <a:pPr lvl="0"/>
            <a:r>
              <a:rPr lang="ru-RU" sz="4400" b="1" dirty="0" smtClean="0">
                <a:solidFill>
                  <a:srgbClr val="002060"/>
                </a:solidFill>
              </a:rPr>
              <a:t>   Наблюдение</a:t>
            </a:r>
          </a:p>
          <a:p>
            <a:pPr lvl="0"/>
            <a:r>
              <a:rPr lang="ru-RU" sz="4400" b="1" dirty="0" smtClean="0">
                <a:solidFill>
                  <a:srgbClr val="002060"/>
                </a:solidFill>
              </a:rPr>
              <a:t>   Эксперимент</a:t>
            </a:r>
          </a:p>
          <a:p>
            <a:pPr lvl="0"/>
            <a:r>
              <a:rPr lang="ru-RU" sz="4400" b="1" dirty="0" smtClean="0">
                <a:solidFill>
                  <a:srgbClr val="002060"/>
                </a:solidFill>
              </a:rPr>
              <a:t>   Анализ</a:t>
            </a:r>
          </a:p>
          <a:p>
            <a:pPr lvl="0"/>
            <a:r>
              <a:rPr lang="ru-RU" sz="4400" b="1" dirty="0" smtClean="0">
                <a:solidFill>
                  <a:srgbClr val="002060"/>
                </a:solidFill>
              </a:rPr>
              <a:t>   Обобщение</a:t>
            </a:r>
          </a:p>
          <a:p>
            <a:endParaRPr lang="ru-RU" dirty="0"/>
          </a:p>
        </p:txBody>
      </p:sp>
      <p:pic>
        <p:nvPicPr>
          <p:cNvPr id="17410" name="Picture 2" descr="https://im3-tub-ru.yandex.net/i?id=8d0dfcb8109e7e2867751577e6e75b46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00174"/>
            <a:ext cx="3000396" cy="3409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1"/>
            <a:ext cx="7527032" cy="811467"/>
          </a:xfrm>
          <a:noFill/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Работа в группе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Беседа «Для чего нужно чистить зубы».</a:t>
            </a:r>
          </a:p>
          <a:p>
            <a:r>
              <a:rPr lang="ru-RU" b="1" dirty="0" smtClean="0"/>
              <a:t>Беседа «Питание и здоровые зубы».</a:t>
            </a:r>
          </a:p>
          <a:p>
            <a:r>
              <a:rPr lang="ru-RU" b="1" dirty="0" smtClean="0"/>
              <a:t>Беседа «Профессия врач-стоматолог» (Презентация)</a:t>
            </a:r>
          </a:p>
          <a:p>
            <a:r>
              <a:rPr lang="ru-RU" b="1" dirty="0" smtClean="0"/>
              <a:t>Беседа «Моя зубная щетка».</a:t>
            </a:r>
          </a:p>
          <a:p>
            <a:r>
              <a:rPr lang="ru-RU" b="1" dirty="0" smtClean="0"/>
              <a:t>Дидактические игры и упражнения: запрещается – разрешается».</a:t>
            </a:r>
          </a:p>
          <a:p>
            <a:r>
              <a:rPr lang="ru-RU" b="1" dirty="0" smtClean="0"/>
              <a:t>Дидактические игры и упражнения:  «Что полезно для зубов».</a:t>
            </a:r>
            <a:endParaRPr lang="ru-RU" dirty="0" smtClean="0"/>
          </a:p>
          <a:p>
            <a:r>
              <a:rPr lang="ru-RU" b="1" dirty="0" smtClean="0"/>
              <a:t>Дидактические игры и упражнения: «Что есть во рту»</a:t>
            </a:r>
            <a:endParaRPr lang="ru-RU" dirty="0" smtClean="0"/>
          </a:p>
          <a:p>
            <a:r>
              <a:rPr lang="ru-RU" b="1" dirty="0" smtClean="0"/>
              <a:t>Сюжетно-ролевая игра «В кабинете у врача стоматолога» .</a:t>
            </a:r>
          </a:p>
          <a:p>
            <a:pPr lvl="0" fontAlgn="base"/>
            <a:r>
              <a:rPr lang="ru-RU" b="1" dirty="0" smtClean="0"/>
              <a:t>Продуктивная деятельность:  </a:t>
            </a:r>
            <a:r>
              <a:rPr lang="ru-RU" dirty="0" smtClean="0"/>
              <a:t>рисование «Веселый зубик, почему?», коллаж “Улыбка”, лепка «Мои зубки».</a:t>
            </a:r>
          </a:p>
          <a:p>
            <a:endParaRPr lang="ru-RU" dirty="0" smtClean="0"/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7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 чего состоят зубы?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1766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hnu.docdat.com/pars_docs/refs/224/223252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56836"/>
            <a:ext cx="6827912" cy="4736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DSCN37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93598"/>
            <a:ext cx="3456384" cy="32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188640"/>
            <a:ext cx="5126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«Что такое зубная эмаль</a:t>
            </a:r>
            <a:r>
              <a:rPr lang="ru-RU" sz="2800" b="1" dirty="0" smtClean="0">
                <a:solidFill>
                  <a:srgbClr val="7030A0"/>
                </a:solidFill>
              </a:rPr>
              <a:t>?».  </a:t>
            </a:r>
            <a:r>
              <a:rPr lang="ru-RU" sz="2800" b="1" dirty="0">
                <a:solidFill>
                  <a:srgbClr val="7030A0"/>
                </a:solidFill>
              </a:rPr>
              <a:t>«Почему и как она портится</a:t>
            </a:r>
            <a:r>
              <a:rPr lang="ru-RU" sz="2800" b="1" dirty="0" smtClean="0">
                <a:solidFill>
                  <a:srgbClr val="7030A0"/>
                </a:solidFill>
              </a:rPr>
              <a:t>?»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097" name="Picture 1" descr="C:\Users\пк\Desktop\для проекта о зубах\IMG_20171208_092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357430"/>
            <a:ext cx="3357559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62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635</TotalTime>
  <Words>236</Words>
  <Application>Microsoft Office PowerPoint</Application>
  <PresentationFormat>Экран (4:3)</PresentationFormat>
  <Paragraphs>65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МДОУ «Детский сад  №22»</vt:lpstr>
      <vt:lpstr>Актуальность</vt:lpstr>
      <vt:lpstr>Цель исследования:</vt:lpstr>
      <vt:lpstr>Гипотеза Исследования:</vt:lpstr>
      <vt:lpstr>Задачи</vt:lpstr>
      <vt:lpstr>Методы исследования</vt:lpstr>
      <vt:lpstr>Работа в группе</vt:lpstr>
      <vt:lpstr>Из чего состоят зубы?</vt:lpstr>
      <vt:lpstr>Слайд 9</vt:lpstr>
      <vt:lpstr>ЗУБНОЙ НАЛЕТ</vt:lpstr>
      <vt:lpstr>Что такое кариес?</vt:lpstr>
      <vt:lpstr>  Коллаж «Улыбка». Как мы чистим зубы.</vt:lpstr>
      <vt:lpstr>Рисование «Веселый зубик. Почему?»</vt:lpstr>
      <vt:lpstr>Лепка «Мои зубки»</vt:lpstr>
      <vt:lpstr> полезные продукты для наших зубов</vt:lpstr>
      <vt:lpstr>Вредные продукты для зубов</vt:lpstr>
      <vt:lpstr>Выводы</vt:lpstr>
      <vt:lpstr>Большая книга о здоровье зубов.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«Детский сад№7 «Вишенка»</dc:title>
  <cp:lastModifiedBy>пк</cp:lastModifiedBy>
  <cp:revision>77</cp:revision>
  <dcterms:modified xsi:type="dcterms:W3CDTF">2023-01-12T10:55:42Z</dcterms:modified>
</cp:coreProperties>
</file>