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57" r:id="rId3"/>
    <p:sldId id="259" r:id="rId4"/>
    <p:sldId id="261" r:id="rId5"/>
    <p:sldId id="264" r:id="rId6"/>
    <p:sldId id="289" r:id="rId7"/>
    <p:sldId id="290" r:id="rId8"/>
    <p:sldId id="262" r:id="rId9"/>
    <p:sldId id="291" r:id="rId10"/>
    <p:sldId id="287" r:id="rId11"/>
    <p:sldId id="292" r:id="rId12"/>
    <p:sldId id="281" r:id="rId13"/>
    <p:sldId id="279" r:id="rId14"/>
    <p:sldId id="277" r:id="rId15"/>
    <p:sldId id="278" r:id="rId16"/>
    <p:sldId id="263" r:id="rId17"/>
    <p:sldId id="276" r:id="rId18"/>
    <p:sldId id="275" r:id="rId19"/>
    <p:sldId id="274" r:id="rId20"/>
    <p:sldId id="273" r:id="rId21"/>
    <p:sldId id="272" r:id="rId22"/>
    <p:sldId id="269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24" autoAdjust="0"/>
  </p:normalViewPr>
  <p:slideViewPr>
    <p:cSldViewPr>
      <p:cViewPr varScale="1">
        <p:scale>
          <a:sx n="62" d="100"/>
          <a:sy n="62" d="100"/>
        </p:scale>
        <p:origin x="-6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FF094-793D-4220-89E0-4F57DED8298B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00E10-F081-4686-9F67-A5B3CE4D1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2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00E10-F081-4686-9F67-A5B3CE4D104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00E10-F081-4686-9F67-A5B3CE4D104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80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00E10-F081-4686-9F67-A5B3CE4D10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806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00E10-F081-4686-9F67-A5B3CE4D104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80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00E10-F081-4686-9F67-A5B3CE4D104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01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00E10-F081-4686-9F67-A5B3CE4D104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0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00E10-F081-4686-9F67-A5B3CE4D104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82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42017B-97CC-4984-B2E5-3C658FA55DD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03DBF6-9E8B-47A3-A9E9-99DF94A05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017B-97CC-4984-B2E5-3C658FA55DD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DBF6-9E8B-47A3-A9E9-99DF94A05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017B-97CC-4984-B2E5-3C658FA55DD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DBF6-9E8B-47A3-A9E9-99DF94A05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017B-97CC-4984-B2E5-3C658FA55DD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DBF6-9E8B-47A3-A9E9-99DF94A05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017B-97CC-4984-B2E5-3C658FA55DD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DBF6-9E8B-47A3-A9E9-99DF94A05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017B-97CC-4984-B2E5-3C658FA55DD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DBF6-9E8B-47A3-A9E9-99DF94A05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017B-97CC-4984-B2E5-3C658FA55DD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DBF6-9E8B-47A3-A9E9-99DF94A05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017B-97CC-4984-B2E5-3C658FA55DD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DBF6-9E8B-47A3-A9E9-99DF94A05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017B-97CC-4984-B2E5-3C658FA55DD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DBF6-9E8B-47A3-A9E9-99DF94A05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42017B-97CC-4984-B2E5-3C658FA55DD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03DBF6-9E8B-47A3-A9E9-99DF94A05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42017B-97CC-4984-B2E5-3C658FA55DD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03DBF6-9E8B-47A3-A9E9-99DF94A05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42017B-97CC-4984-B2E5-3C658FA55DD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03DBF6-9E8B-47A3-A9E9-99DF94A05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64731" y="3449476"/>
            <a:ext cx="251142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16136" y="836712"/>
            <a:ext cx="6272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униципальное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Детский сад № 22»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228944"/>
            <a:ext cx="78003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«Выявление детской одарённости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условиях детского сада»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Шевякова С.А. </a:t>
            </a: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515719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728355"/>
            <a:ext cx="1273041" cy="150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76415" y="3470663"/>
            <a:ext cx="1767993" cy="258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4274838"/>
            <a:ext cx="1575641" cy="152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34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мышления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одаренных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1500197"/>
            <a:ext cx="74695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нашем обществе развитие креативного мышления дарит человеку поистине широкие возможности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</a:t>
            </a:r>
            <a:r>
              <a:rPr lang="ru-RU" b="1" u="sng" dirty="0" smtClean="0">
                <a:solidFill>
                  <a:srgbClr val="FF0000"/>
                </a:solidFill>
              </a:rPr>
              <a:t>Креативность</a:t>
            </a:r>
            <a:r>
              <a:rPr lang="ru-RU" b="1" dirty="0" smtClean="0"/>
              <a:t>-творческие способности, характеризующиеся готовностью к созданию принципиально новых идей, отклоняющихся от традиционных или принятых схем мышления. </a:t>
            </a:r>
          </a:p>
          <a:p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Все </a:t>
            </a:r>
            <a:r>
              <a:rPr lang="ru-RU" b="1" dirty="0">
                <a:solidFill>
                  <a:srgbClr val="FF0000"/>
                </a:solidFill>
              </a:rPr>
              <a:t>дети очень креативны</a:t>
            </a:r>
            <a:r>
              <a:rPr lang="ru-RU" b="1" dirty="0"/>
              <a:t> — это подтверждают многие тесты. Но со временем вырабатывается стереотипность мышления, которая сводит способности нестандартного поведения на «нет». Поэтому главная задача для развития креативного мышления — уход от привычного поведения.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1698" y="4671654"/>
            <a:ext cx="3176587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184" y="4566906"/>
            <a:ext cx="2068949" cy="169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0711" y="4515030"/>
            <a:ext cx="1984177" cy="174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52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8402" y="4221088"/>
            <a:ext cx="1643074" cy="18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20688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мышления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одаренных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1785926"/>
            <a:ext cx="6867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Методика А. И. Савенкова «Интеллектуальный портрет»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Общая характеристика</a:t>
            </a:r>
          </a:p>
          <a:p>
            <a:r>
              <a:rPr lang="ru-RU" b="1" dirty="0" smtClean="0"/>
              <a:t>   Методика адресована педагогам. Направлена на то, чтобы помочь систематизировать собственные представления об умственных способностях детей.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Параметры, по которым проводится оценка, определяют основные мыслительные операции и характеристики мышления, наблюдаемые в ходе взаимодействия с ребенком.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7698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Выявление креативного мышления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одаренных детей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(построено  на основе методики Савенкова А.И. «Интеллектуальный портрет»  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(познавательная сфера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9917674"/>
              </p:ext>
            </p:extLst>
          </p:nvPr>
        </p:nvGraphicFramePr>
        <p:xfrm>
          <a:off x="1223264" y="1976701"/>
          <a:ext cx="6769480" cy="460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37"/>
                <a:gridCol w="3968100"/>
                <a:gridCol w="2440643"/>
              </a:tblGrid>
              <a:tr h="661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Критерии одаренности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Методика диагностирования</a:t>
                      </a:r>
                    </a:p>
                  </a:txBody>
                  <a:tcPr/>
                </a:tc>
              </a:tr>
              <a:tr h="143922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Оригинальность мышления</a:t>
                      </a:r>
                    </a:p>
                    <a:p>
                      <a:pPr algn="l"/>
                      <a:r>
                        <a:rPr lang="ru-RU" sz="1600" dirty="0" smtClean="0"/>
                        <a:t>Проявляется</a:t>
                      </a:r>
                      <a:r>
                        <a:rPr lang="ru-RU" sz="1600" baseline="0" dirty="0" smtClean="0"/>
                        <a:t> в мышлении и поведении ребенка, в общении со сверстниками и взрослыми, во всех видах его деятельности.</a:t>
                      </a:r>
                      <a:endParaRPr lang="ru-RU" sz="1600" dirty="0" smtClean="0"/>
                    </a:p>
                    <a:p>
                      <a:pPr algn="l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Игра «Теремок»</a:t>
                      </a:r>
                    </a:p>
                    <a:p>
                      <a:pPr marL="0" indent="0" algn="l">
                        <a:buFont typeface="Wingdings" pitchFamily="2" charset="2"/>
                        <a:buNone/>
                      </a:pP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Игра «Дразнилка»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36123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Гибкость мышления </a:t>
                      </a:r>
                      <a:endParaRPr lang="ru-RU" b="0" dirty="0" smtClean="0"/>
                    </a:p>
                    <a:p>
                      <a:pPr algn="l"/>
                      <a:r>
                        <a:rPr lang="ru-RU" sz="1600" dirty="0" smtClean="0"/>
                        <a:t>Проявляется в умении находить альтернативные стратегии решения проблем, оперативно менять направление поиска решения проблемы.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Сказочная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задача «Как перенести воду в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решете?»</a:t>
                      </a:r>
                    </a:p>
                    <a:p>
                      <a:pPr marL="0" indent="0" algn="l">
                        <a:buFont typeface="Wingdings" pitchFamily="2" charset="2"/>
                        <a:buNone/>
                      </a:pP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Игра «Предложи выход из ситуации»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231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7830470"/>
              </p:ext>
            </p:extLst>
          </p:nvPr>
        </p:nvGraphicFramePr>
        <p:xfrm>
          <a:off x="1331640" y="1574795"/>
          <a:ext cx="6360368" cy="465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13"/>
                <a:gridCol w="3521390"/>
                <a:gridCol w="2513765"/>
              </a:tblGrid>
              <a:tr h="9398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одаренности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Методика диагностирования</a:t>
                      </a:r>
                    </a:p>
                  </a:txBody>
                  <a:tcPr/>
                </a:tc>
              </a:tr>
              <a:tr h="4314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Продуктивность, или</a:t>
                      </a:r>
                    </a:p>
                    <a:p>
                      <a:r>
                        <a:rPr lang="ru-RU" b="1" dirty="0" smtClean="0"/>
                        <a:t>беглость ,мышления</a:t>
                      </a:r>
                      <a:r>
                        <a:rPr lang="ru-RU" dirty="0" smtClean="0"/>
                        <a:t> 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Проявляется и может оцениваться по количеству вариантов решения разнообразных проблем</a:t>
                      </a:r>
                      <a:r>
                        <a:rPr lang="ru-RU" sz="1600" baseline="0" dirty="0" smtClean="0"/>
                        <a:t> и продуктов деятельности.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Игра «Как использовать предмет?»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14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Способность к анализу и</a:t>
                      </a:r>
                    </a:p>
                    <a:p>
                      <a:r>
                        <a:rPr lang="ru-RU" b="1" dirty="0" smtClean="0"/>
                        <a:t>синтезу.</a:t>
                      </a:r>
                      <a:r>
                        <a:rPr lang="ru-RU" dirty="0" smtClean="0"/>
                        <a:t> 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Наиболее</a:t>
                      </a:r>
                      <a:r>
                        <a:rPr lang="ru-RU" sz="1600" baseline="0" dirty="0" smtClean="0"/>
                        <a:t> ярко эта способность проявляется при решении логических задач и проблем и может быть выявлена практически в любом виде деятельности ребенка.</a:t>
                      </a:r>
                      <a:endParaRPr lang="ru-RU" sz="1600" dirty="0" smtClean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Игра «Внутри – снаружи»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620688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Выявление креативного мышления  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одаренных детей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7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62883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Выявление креативного мышления одаренных детей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5866385"/>
              </p:ext>
            </p:extLst>
          </p:nvPr>
        </p:nvGraphicFramePr>
        <p:xfrm>
          <a:off x="1259632" y="1494732"/>
          <a:ext cx="6270611" cy="451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24"/>
                <a:gridCol w="3559726"/>
                <a:gridCol w="2390261"/>
              </a:tblGrid>
              <a:tr h="6267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одаренности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Методика диагностирования</a:t>
                      </a:r>
                    </a:p>
                  </a:txBody>
                  <a:tcPr/>
                </a:tc>
              </a:tr>
              <a:tr h="229819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Классификация и </a:t>
                      </a:r>
                    </a:p>
                    <a:p>
                      <a:r>
                        <a:rPr lang="ru-RU" b="1" dirty="0" smtClean="0"/>
                        <a:t>категоризация </a:t>
                      </a:r>
                      <a:endParaRPr lang="ru-RU" b="0" dirty="0" smtClean="0"/>
                    </a:p>
                    <a:p>
                      <a:r>
                        <a:rPr lang="ru-RU" sz="1600" b="0" dirty="0" smtClean="0"/>
                        <a:t>Проявляется</a:t>
                      </a:r>
                      <a:r>
                        <a:rPr lang="ru-RU" sz="1600" b="0" baseline="0" dirty="0" smtClean="0"/>
                        <a:t>, кроме специальных логических задач, в самых разных видах деятельности ребенка, например, в стремлении к коллекционированию, систематизации добываемых материалов.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Игра «Найди предметы по форме»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Игра «Случайные предметы»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52476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Высокая концентрация</a:t>
                      </a:r>
                    </a:p>
                    <a:p>
                      <a:r>
                        <a:rPr lang="ru-RU" b="1" dirty="0" smtClean="0"/>
                        <a:t>внимания</a:t>
                      </a:r>
                      <a:r>
                        <a:rPr lang="ru-RU" dirty="0" smtClean="0"/>
                        <a:t> 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Проявляется</a:t>
                      </a:r>
                      <a:r>
                        <a:rPr lang="ru-RU" sz="1600" baseline="0" dirty="0" smtClean="0"/>
                        <a:t> в склонности к сложным и сравнительно долговременным занятиям.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Упражнение «Отдели цифры, буквы»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66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Выявление креативно одаренных детей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9607340"/>
              </p:ext>
            </p:extLst>
          </p:nvPr>
        </p:nvGraphicFramePr>
        <p:xfrm>
          <a:off x="1403648" y="1215952"/>
          <a:ext cx="6060504" cy="282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1"/>
                <a:gridCol w="3436258"/>
                <a:gridCol w="2314365"/>
              </a:tblGrid>
              <a:tr h="6607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одаренности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Методика диагностирования</a:t>
                      </a:r>
                    </a:p>
                  </a:txBody>
                  <a:tcPr/>
                </a:tc>
              </a:tr>
              <a:tr h="216266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Память</a:t>
                      </a:r>
                    </a:p>
                    <a:p>
                      <a:r>
                        <a:rPr lang="ru-RU" sz="1600" dirty="0" smtClean="0"/>
                        <a:t>Проявление различных видов памяти (долговременная</a:t>
                      </a:r>
                      <a:r>
                        <a:rPr lang="ru-RU" sz="1600" baseline="0" dirty="0" smtClean="0"/>
                        <a:t> и кратковременная, смысловая и механическая, образная и символическая и др.) несложно обнаружить в процессе общения с ребенком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Игра «Посмотри и запомни»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680" y="4329954"/>
            <a:ext cx="2524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4329953"/>
            <a:ext cx="241991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74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Шкала оценки результатов исследования креативного мышления у ребенка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2991367"/>
              </p:ext>
            </p:extLst>
          </p:nvPr>
        </p:nvGraphicFramePr>
        <p:xfrm>
          <a:off x="1043608" y="1646803"/>
          <a:ext cx="7056784" cy="3993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  <a:gridCol w="1224136"/>
              </a:tblGrid>
              <a:tr h="39727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3481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Оцениваемое свойство личности развито хорошо, четко выражено, проявляется часто в различных видах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деятельности и поведения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</a:tr>
              <a:tr h="3481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Свойство заметно выражено, но проявляется непостоянно, при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этом противоположное ему свойство проявляется очень редко</a:t>
                      </a:r>
                      <a:endParaRPr lang="ru-RU" sz="1400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481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Оцениваемое и противоположное свойства личности в поведении и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деятельности уравновешивают друг друга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</a:tr>
              <a:tr h="3481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Более ярко выражено и чаще проявляется свойство личности,</a:t>
                      </a:r>
                    </a:p>
                    <a:p>
                      <a:pPr algn="l"/>
                      <a:r>
                        <a:rPr lang="ru-RU" sz="1400" b="1" dirty="0" smtClean="0"/>
                        <a:t>противоположное оцениваемому</a:t>
                      </a:r>
                      <a:endParaRPr lang="ru-RU" sz="1400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481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Четко выражено и часто проявляется свойство личности,</a:t>
                      </a:r>
                    </a:p>
                    <a:p>
                      <a:pPr algn="l"/>
                      <a:r>
                        <a:rPr lang="ru-RU" sz="1400" b="1" dirty="0" smtClean="0"/>
                        <a:t>противоположное оцениваемому, оно фиксируется в поведении и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во всех видах деятельности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  <a:tr h="3481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Сведений для оценки данного качества нет</a:t>
                      </a:r>
                      <a:endParaRPr lang="ru-RU" sz="1400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62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1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Сводная таблица по результатам исследований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2189554"/>
              </p:ext>
            </p:extLst>
          </p:nvPr>
        </p:nvGraphicFramePr>
        <p:xfrm>
          <a:off x="1535832" y="1010346"/>
          <a:ext cx="6072336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080"/>
                <a:gridCol w="504056"/>
                <a:gridCol w="432048"/>
                <a:gridCol w="432048"/>
                <a:gridCol w="432048"/>
                <a:gridCol w="504056"/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оценки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Фамилии, имена детей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Оригинальность мышления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 Гибкость мышления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 Продуктивность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 Способность к анализу и синтезу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 Классификация и категоризация – психические процессы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 Высокая концентрация внимания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7. Память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Средний балл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5132264"/>
            <a:ext cx="1728492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5171301"/>
            <a:ext cx="1441574" cy="11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680" y="5115674"/>
            <a:ext cx="947797" cy="113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65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Выявление музыкально одаренных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071900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Основные </a:t>
            </a:r>
            <a:r>
              <a:rPr lang="ru-RU" b="1" dirty="0"/>
              <a:t>методы отслеживания и выявления музыкальной</a:t>
            </a:r>
          </a:p>
          <a:p>
            <a:r>
              <a:rPr lang="ru-RU" b="1" dirty="0"/>
              <a:t>одаренности – это наблюдение за деятельностью детей и тестирование.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accent3"/>
                </a:solidFill>
              </a:rPr>
              <a:t>Вокальная </a:t>
            </a:r>
            <a:r>
              <a:rPr lang="ru-RU" b="1" dirty="0">
                <a:solidFill>
                  <a:schemeClr val="accent3"/>
                </a:solidFill>
              </a:rPr>
              <a:t>одаренность </a:t>
            </a:r>
            <a:r>
              <a:rPr lang="ru-RU" b="1" dirty="0"/>
              <a:t>проявляется в чистоте </a:t>
            </a:r>
            <a:r>
              <a:rPr lang="ru-RU" b="1" dirty="0" smtClean="0"/>
              <a:t>  интонирования звуков мелодической </a:t>
            </a:r>
            <a:r>
              <a:rPr lang="ru-RU" b="1" dirty="0"/>
              <a:t>линии песни. Для выявления этой одаренности </a:t>
            </a:r>
            <a:r>
              <a:rPr lang="ru-RU" b="1" dirty="0" smtClean="0"/>
              <a:t>нужно попросить </a:t>
            </a:r>
            <a:r>
              <a:rPr lang="ru-RU" b="1" dirty="0"/>
              <a:t>ребенка спеть знакомую песенку. Если ребенок чисто интонирует</a:t>
            </a:r>
          </a:p>
          <a:p>
            <a:r>
              <a:rPr lang="ru-RU" b="1" dirty="0"/>
              <a:t>мелодию, можно с уверенностью включить дошкольника в разряд </a:t>
            </a:r>
            <a:r>
              <a:rPr lang="ru-RU" b="1" dirty="0" smtClean="0"/>
              <a:t>вокально одаренных </a:t>
            </a:r>
            <a:r>
              <a:rPr lang="ru-RU" b="1" dirty="0"/>
              <a:t>детей.</a:t>
            </a:r>
          </a:p>
          <a:p>
            <a:r>
              <a:rPr lang="ru-RU" b="1" dirty="0" smtClean="0"/>
              <a:t>   Как </a:t>
            </a:r>
            <a:r>
              <a:rPr lang="ru-RU" b="1" dirty="0"/>
              <a:t>правило, у чисто поющих детей очень хорошо развиты</a:t>
            </a:r>
          </a:p>
          <a:p>
            <a:r>
              <a:rPr lang="ru-RU" b="1" dirty="0">
                <a:solidFill>
                  <a:schemeClr val="accent3"/>
                </a:solidFill>
              </a:rPr>
              <a:t>музыкально-сенсорные способности</a:t>
            </a:r>
            <a:r>
              <a:rPr lang="ru-RU" b="1" dirty="0"/>
              <a:t>. Выявить это помогут </a:t>
            </a:r>
            <a:r>
              <a:rPr lang="ru-RU" b="1" dirty="0" smtClean="0"/>
              <a:t>специальные игры-тесты</a:t>
            </a:r>
            <a:r>
              <a:rPr lang="ru-RU" b="1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4168213"/>
            <a:ext cx="2736304" cy="195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680" y="4408407"/>
            <a:ext cx="2616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8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0413232"/>
              </p:ext>
            </p:extLst>
          </p:nvPr>
        </p:nvGraphicFramePr>
        <p:xfrm>
          <a:off x="971600" y="1412776"/>
          <a:ext cx="7272808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951"/>
                <a:gridCol w="4151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Методика диагностирования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</a:rPr>
                        <a:t>       Развитие</a:t>
                      </a:r>
                      <a:r>
                        <a:rPr lang="ru-RU" sz="1800" b="1" baseline="0" dirty="0" smtClean="0">
                          <a:latin typeface="+mn-lt"/>
                        </a:rPr>
                        <a:t> </a:t>
                      </a:r>
                      <a:r>
                        <a:rPr lang="ru-RU" sz="1800" b="1" dirty="0" err="1" smtClean="0">
                          <a:latin typeface="+mn-lt"/>
                        </a:rPr>
                        <a:t>звуковысотного</a:t>
                      </a:r>
                      <a:r>
                        <a:rPr lang="ru-RU" sz="1800" b="1" dirty="0" smtClean="0">
                          <a:latin typeface="+mn-lt"/>
                        </a:rPr>
                        <a:t> слуха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Игра «Кого встретил Колобок»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      Развитие</a:t>
                      </a:r>
                    </a:p>
                    <a:p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ладового слуха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Музыкально-слуховая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игра «Определи настроение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               матрешек»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Развитие</a:t>
                      </a:r>
                    </a:p>
                    <a:p>
                      <a:r>
                        <a:rPr lang="ru-RU" b="1" dirty="0" smtClean="0"/>
                        <a:t>метроритмического                  </a:t>
                      </a:r>
                    </a:p>
                    <a:p>
                      <a:r>
                        <a:rPr lang="ru-RU" b="1" dirty="0" smtClean="0"/>
                        <a:t>              слуха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Игра «Ритмическое эхо»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Развитие</a:t>
                      </a:r>
                    </a:p>
                    <a:p>
                      <a:r>
                        <a:rPr lang="ru-RU" b="1" dirty="0" smtClean="0"/>
                        <a:t>тембрового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слуха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b="1" dirty="0" smtClean="0"/>
                        <a:t>Игра «Отгадай, на чем играю»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836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Гармонический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слух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b="1" dirty="0" smtClean="0"/>
                        <a:t>Игра «Сколько ноток поют песенку»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667879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Выявление музыкально одаренных детей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4581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196752"/>
            <a:ext cx="53698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«Одаренность человека – это маленький   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росточек, едва проклюнувшийся из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жизни и требующий к себе огромного 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внимания. Необходимо холить и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лелеять, ухаживать за ним, сделать все необходимое. Чтобы он вырос и дал обильный плод».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               В.А. Сухомлинский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7224" y="785794"/>
            <a:ext cx="2143140" cy="244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2573110" cy="216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4059074"/>
            <a:ext cx="2716014" cy="199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67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Танцевально одаренных</a:t>
            </a:r>
            <a:r>
              <a:rPr lang="ru-RU" b="1" dirty="0"/>
              <a:t>, творчески способных детей можно выявить </a:t>
            </a:r>
            <a:r>
              <a:rPr lang="ru-RU" b="1" dirty="0" smtClean="0"/>
              <a:t>с помощью </a:t>
            </a:r>
            <a:r>
              <a:rPr lang="ru-RU" b="1" dirty="0"/>
              <a:t>включения на занятиях разнохарактерной музыки. </a:t>
            </a:r>
            <a:r>
              <a:rPr lang="ru-RU" b="1" dirty="0" smtClean="0"/>
              <a:t>Попросить детей </a:t>
            </a:r>
            <a:r>
              <a:rPr lang="ru-RU" b="1" dirty="0"/>
              <a:t>придумать каждого свой танец. Наблюдая за ними, можно </a:t>
            </a:r>
            <a:r>
              <a:rPr lang="ru-RU" b="1" dirty="0" smtClean="0"/>
              <a:t>выявить ритмично </a:t>
            </a:r>
            <a:r>
              <a:rPr lang="ru-RU" b="1" dirty="0"/>
              <a:t>двигающихся, пластичных детей, которые согласовывают </a:t>
            </a:r>
            <a:r>
              <a:rPr lang="ru-RU" b="1" dirty="0" smtClean="0"/>
              <a:t>свои движения </a:t>
            </a:r>
            <a:r>
              <a:rPr lang="ru-RU" b="1" dirty="0"/>
              <a:t>с музыкой. Творчески одаренные дети будут </a:t>
            </a:r>
            <a:r>
              <a:rPr lang="ru-RU" b="1" dirty="0" smtClean="0"/>
              <a:t>придумывать интересные </a:t>
            </a:r>
            <a:r>
              <a:rPr lang="ru-RU" b="1" dirty="0"/>
              <a:t>импровизационные танцевальные композиции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764704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Выявление музыкально одаренных детей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1640" y="3759710"/>
            <a:ext cx="2895808" cy="21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17300" y="3759710"/>
            <a:ext cx="2835020" cy="204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46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05342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Данные по результатам обследования заносятся в </a:t>
            </a:r>
            <a:r>
              <a:rPr lang="ru-RU" b="1" dirty="0" smtClean="0"/>
              <a:t>сводную таблицу</a:t>
            </a:r>
            <a:r>
              <a:rPr lang="ru-RU" b="1" dirty="0"/>
              <a:t> </a:t>
            </a:r>
            <a:r>
              <a:rPr lang="ru-RU" b="1" dirty="0" smtClean="0"/>
              <a:t>по 5-ти бальной шкале.</a:t>
            </a:r>
          </a:p>
          <a:p>
            <a:endParaRPr lang="ru-RU" b="1" dirty="0"/>
          </a:p>
          <a:p>
            <a:r>
              <a:rPr lang="ru-RU" b="1" dirty="0"/>
              <a:t>Если какая-то характеристика присуща ребенку:</a:t>
            </a:r>
          </a:p>
          <a:p>
            <a:r>
              <a:rPr lang="ru-RU" b="1" dirty="0">
                <a:solidFill>
                  <a:srgbClr val="0070C0"/>
                </a:solidFill>
              </a:rPr>
              <a:t>в наивысшей степени – 5 баллов;</a:t>
            </a:r>
          </a:p>
          <a:p>
            <a:r>
              <a:rPr lang="ru-RU" b="1" dirty="0">
                <a:solidFill>
                  <a:srgbClr val="0070C0"/>
                </a:solidFill>
              </a:rPr>
              <a:t>выше средней – 4 балла;</a:t>
            </a:r>
          </a:p>
          <a:p>
            <a:r>
              <a:rPr lang="ru-RU" b="1" dirty="0">
                <a:solidFill>
                  <a:srgbClr val="0070C0"/>
                </a:solidFill>
              </a:rPr>
              <a:t>средней – 3 балла;</a:t>
            </a:r>
          </a:p>
          <a:p>
            <a:r>
              <a:rPr lang="ru-RU" b="1" dirty="0">
                <a:solidFill>
                  <a:srgbClr val="0070C0"/>
                </a:solidFill>
              </a:rPr>
              <a:t>низкой – 2 балла.</a:t>
            </a:r>
          </a:p>
          <a:p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Далее суммируйте </a:t>
            </a:r>
            <a:r>
              <a:rPr lang="ru-RU" b="1" dirty="0"/>
              <a:t>баллы по всем характеристикам внутри данной </a:t>
            </a:r>
            <a:r>
              <a:rPr lang="ru-RU" b="1" dirty="0" smtClean="0"/>
              <a:t> «области» таланта</a:t>
            </a:r>
            <a:r>
              <a:rPr lang="ru-RU" b="1" dirty="0"/>
              <a:t>,</a:t>
            </a:r>
            <a:r>
              <a:rPr lang="ru-RU" b="1" dirty="0" smtClean="0"/>
              <a:t> делите </a:t>
            </a:r>
            <a:r>
              <a:rPr lang="ru-RU" b="1" dirty="0"/>
              <a:t>на </a:t>
            </a:r>
            <a:r>
              <a:rPr lang="ru-RU" b="1" dirty="0" smtClean="0"/>
              <a:t>количество критериев </a:t>
            </a:r>
            <a:r>
              <a:rPr lang="ru-RU" b="1" dirty="0"/>
              <a:t>и </a:t>
            </a:r>
            <a:r>
              <a:rPr lang="ru-RU" b="1" dirty="0" smtClean="0"/>
              <a:t>получаете средний балл </a:t>
            </a:r>
            <a:r>
              <a:rPr lang="ru-RU" b="1" dirty="0"/>
              <a:t>в </a:t>
            </a:r>
            <a:r>
              <a:rPr lang="ru-RU" b="1" dirty="0" smtClean="0"/>
              <a:t>бланке.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659011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Выявление музыкально одаренных детей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08512" y="2491330"/>
            <a:ext cx="1942728" cy="13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98043" y="4437112"/>
            <a:ext cx="24209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09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63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3563887" y="1019636"/>
            <a:ext cx="4264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«Теремок»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1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620688"/>
            <a:ext cx="51125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 smtClean="0">
                <a:latin typeface="Monotype Corsiva" pitchFamily="66" charset="0"/>
              </a:rPr>
              <a:t>В каждом человеке –</a:t>
            </a:r>
          </a:p>
          <a:p>
            <a:pPr algn="just"/>
            <a:r>
              <a:rPr lang="ru-RU" sz="4800" b="1" dirty="0" smtClean="0">
                <a:latin typeface="Monotype Corsiva" pitchFamily="66" charset="0"/>
              </a:rPr>
              <a:t> солнце, только </a:t>
            </a:r>
          </a:p>
          <a:p>
            <a:pPr algn="just"/>
            <a:r>
              <a:rPr lang="ru-RU" sz="4800" b="1" dirty="0">
                <a:latin typeface="Monotype Corsiva" pitchFamily="66" charset="0"/>
              </a:rPr>
              <a:t>д</a:t>
            </a:r>
            <a:r>
              <a:rPr lang="ru-RU" sz="4800" b="1" dirty="0" smtClean="0">
                <a:latin typeface="Monotype Corsiva" pitchFamily="66" charset="0"/>
              </a:rPr>
              <a:t>айте ему светить.</a:t>
            </a:r>
            <a:r>
              <a:rPr lang="ru-RU" sz="4400" b="1" dirty="0" smtClean="0">
                <a:latin typeface="Monotype Corsiva" pitchFamily="66" charset="0"/>
              </a:rPr>
              <a:t>                                                                                                            </a:t>
            </a:r>
          </a:p>
          <a:p>
            <a:pPr algn="just"/>
            <a:r>
              <a:rPr lang="ru-RU" sz="4400" b="1" dirty="0">
                <a:latin typeface="Monotype Corsiva" pitchFamily="66" charset="0"/>
              </a:rPr>
              <a:t> </a:t>
            </a:r>
            <a:r>
              <a:rPr lang="ru-RU" sz="4400" b="1" dirty="0" smtClean="0">
                <a:latin typeface="Monotype Corsiva" pitchFamily="66" charset="0"/>
              </a:rPr>
              <a:t>                      </a:t>
            </a:r>
            <a:r>
              <a:rPr lang="ru-RU" sz="3600" b="1" dirty="0" smtClean="0">
                <a:latin typeface="Monotype Corsiva" pitchFamily="66" charset="0"/>
              </a:rPr>
              <a:t>Сократ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9672" y="2979176"/>
            <a:ext cx="3816424" cy="233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6157" y="5514486"/>
            <a:ext cx="786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 ЗА  ВНИМАНИЕ !!!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7837" y="1214422"/>
            <a:ext cx="3040157" cy="321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26873" y="1094510"/>
            <a:ext cx="473355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Одарённый дошкольник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— это ребенок, который выделяется  яркими, очевидными, иногда выдающимися достижениями (или имеет внутренние предпосылки для таких достижений) в том или ином виде </a:t>
            </a:r>
            <a:r>
              <a:rPr lang="ru-RU" sz="2000" b="1" dirty="0"/>
              <a:t>деятельности, </a:t>
            </a:r>
            <a:r>
              <a:rPr lang="ru-RU" sz="2000" b="1" dirty="0" smtClean="0"/>
              <a:t>в том </a:t>
            </a:r>
            <a:r>
              <a:rPr lang="ru-RU" sz="2000" b="1" dirty="0"/>
              <a:t>числе имеющей стихийный, самодеятельный характер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984" y="4431268"/>
            <a:ext cx="24209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1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548680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выявления и                       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сопровождения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одаренных детей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детском саду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772817"/>
            <a:ext cx="7272808" cy="468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1.Создание благоприятных </a:t>
            </a:r>
            <a:r>
              <a:rPr lang="ru-RU" b="1" dirty="0"/>
              <a:t>условий </a:t>
            </a:r>
            <a:r>
              <a:rPr lang="ru-RU" b="1" dirty="0" smtClean="0"/>
              <a:t> развития детей в соответствии с их </a:t>
            </a:r>
            <a:r>
              <a:rPr lang="ru-RU" b="1" dirty="0" smtClean="0">
                <a:ea typeface="Calibri"/>
                <a:cs typeface="Times New Roman"/>
              </a:rPr>
              <a:t>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</a:t>
            </a:r>
            <a:r>
              <a:rPr lang="ru-RU" b="1" dirty="0" smtClean="0"/>
              <a:t>. (задача ФГОС ДО)  </a:t>
            </a:r>
            <a:endParaRPr lang="ru-RU" sz="1000" b="1" dirty="0" smtClean="0"/>
          </a:p>
          <a:p>
            <a:endParaRPr lang="ru-RU" b="1" i="1" dirty="0">
              <a:solidFill>
                <a:srgbClr val="0070C0"/>
              </a:solidFill>
            </a:endParaRPr>
          </a:p>
          <a:p>
            <a:r>
              <a:rPr lang="ru-RU" b="1" dirty="0" smtClean="0"/>
              <a:t>2.Тесное взаимодействие </a:t>
            </a:r>
            <a:r>
              <a:rPr lang="ru-RU" b="1" dirty="0"/>
              <a:t>в системе педагог - ребенок- </a:t>
            </a:r>
            <a:r>
              <a:rPr lang="ru-RU" b="1" dirty="0" smtClean="0"/>
              <a:t> родитель.</a:t>
            </a:r>
            <a:endParaRPr lang="ru-RU" sz="1000" b="1" dirty="0" smtClean="0"/>
          </a:p>
          <a:p>
            <a:endParaRPr lang="ru-RU" b="1" dirty="0" smtClean="0"/>
          </a:p>
          <a:p>
            <a:r>
              <a:rPr lang="ru-RU" b="1" dirty="0" smtClean="0"/>
              <a:t>3. Отслеживание </a:t>
            </a:r>
            <a:r>
              <a:rPr lang="ru-RU" b="1" dirty="0"/>
              <a:t>особенностей развития одаренного ребенка на различных возрастных этапах дошкольного детства. </a:t>
            </a:r>
            <a:endParaRPr lang="ru-RU" sz="1000" b="1" dirty="0" smtClean="0"/>
          </a:p>
          <a:p>
            <a:endParaRPr lang="ru-RU" b="1" i="1" dirty="0">
              <a:solidFill>
                <a:srgbClr val="0070C0"/>
              </a:solidFill>
            </a:endParaRPr>
          </a:p>
          <a:p>
            <a:r>
              <a:rPr lang="ru-RU" b="1" dirty="0" smtClean="0"/>
              <a:t>4. Повышение </a:t>
            </a:r>
            <a:r>
              <a:rPr lang="ru-RU" b="1" dirty="0"/>
              <a:t>психолого-педагогической компетенции воспитателей, родителей по вопросам сопровождения развития одаренного ребенка.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9437" y="548680"/>
            <a:ext cx="1800200" cy="13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71064" y="3206446"/>
            <a:ext cx="468052" cy="56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96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54868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Участниками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образовательного процесса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 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выявлению  одаренных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являются: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516471"/>
            <a:ext cx="480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b="1" dirty="0" smtClean="0"/>
              <a:t>  Старший воспитатель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b="1" dirty="0" smtClean="0"/>
              <a:t>  Воспитатели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b="1" dirty="0"/>
              <a:t> </a:t>
            </a:r>
            <a:r>
              <a:rPr lang="ru-RU" sz="2000" b="1" dirty="0" smtClean="0"/>
              <a:t> </a:t>
            </a:r>
            <a:r>
              <a:rPr lang="ru-RU" sz="2000" b="1" dirty="0"/>
              <a:t>Музыкальный руководитель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b="1" dirty="0"/>
              <a:t> </a:t>
            </a:r>
            <a:r>
              <a:rPr lang="ru-RU" sz="2000" b="1" dirty="0" smtClean="0"/>
              <a:t> Инструктор </a:t>
            </a:r>
            <a:r>
              <a:rPr lang="ru-RU" sz="2000" b="1" dirty="0"/>
              <a:t>по физкультуре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b="1" dirty="0" smtClean="0"/>
              <a:t>  Родители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58578" y="3872667"/>
            <a:ext cx="399256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51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работы, в которых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проявляется детская  одаренность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844824"/>
            <a:ext cx="66967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/>
              <a:t>Занятия по интересам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/>
              <a:t>Конкурсы, викторины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/>
              <a:t>Спортивные состязания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/>
              <a:t>Выставки прикладного искусства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/>
              <a:t>Индивидуальные выставки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/>
              <a:t>Исследования динамики развития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/>
              <a:t>Оформление  индивидуальных портфолио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/>
              <a:t>Проекты исследовательской и творческой деятельности  детей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21685" y="4769267"/>
            <a:ext cx="1428950" cy="143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1656184" cy="156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15866" y="4415620"/>
            <a:ext cx="1852069" cy="161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29180" y="1347559"/>
            <a:ext cx="1828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70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Условия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успешной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по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выявлению и поддержке одаренных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20840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000" b="1" dirty="0">
                <a:cs typeface="Times New Roman" pitchFamily="18" charset="0"/>
              </a:rPr>
              <a:t>Осознание важности этой работы каждым членом коллектива</a:t>
            </a:r>
            <a:r>
              <a:rPr lang="ru-RU" sz="2000" b="1" dirty="0" smtClean="0">
                <a:cs typeface="Times New Roman" pitchFamily="18" charset="0"/>
              </a:rPr>
              <a:t>.</a:t>
            </a:r>
          </a:p>
          <a:p>
            <a:endParaRPr lang="ru-RU" sz="2000" b="1" dirty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b="1" dirty="0">
                <a:cs typeface="Times New Roman" pitchFamily="18" charset="0"/>
              </a:rPr>
              <a:t>Создание и постоянное совершенствование методической </a:t>
            </a:r>
            <a:r>
              <a:rPr lang="ru-RU" sz="2000" b="1" dirty="0" smtClean="0">
                <a:cs typeface="Times New Roman" pitchFamily="18" charset="0"/>
              </a:rPr>
              <a:t>системы по </a:t>
            </a:r>
            <a:r>
              <a:rPr lang="ru-RU" sz="2000" b="1" dirty="0">
                <a:cs typeface="Times New Roman" pitchFamily="18" charset="0"/>
              </a:rPr>
              <a:t>выявлению одаренных детей</a:t>
            </a:r>
            <a:r>
              <a:rPr lang="ru-RU" sz="2000" b="1" dirty="0" smtClean="0">
                <a:cs typeface="Times New Roman" pitchFamily="18" charset="0"/>
              </a:rPr>
              <a:t>.</a:t>
            </a:r>
          </a:p>
          <a:p>
            <a:endParaRPr lang="ru-RU" sz="2000" b="1" dirty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b="1" dirty="0">
                <a:cs typeface="Times New Roman" pitchFamily="18" charset="0"/>
              </a:rPr>
              <a:t>Признание коллективом педагогов и руководством МБДОУ </a:t>
            </a:r>
            <a:r>
              <a:rPr lang="ru-RU" sz="2000" b="1" dirty="0" smtClean="0">
                <a:cs typeface="Times New Roman" pitchFamily="18" charset="0"/>
              </a:rPr>
              <a:t>того, что </a:t>
            </a:r>
            <a:r>
              <a:rPr lang="ru-RU" sz="2000" b="1" dirty="0">
                <a:cs typeface="Times New Roman" pitchFamily="18" charset="0"/>
              </a:rPr>
              <a:t>реализация системы работы по выявлению и поддержке </a:t>
            </a:r>
            <a:r>
              <a:rPr lang="ru-RU" sz="2000" b="1" dirty="0" smtClean="0">
                <a:cs typeface="Times New Roman" pitchFamily="18" charset="0"/>
              </a:rPr>
              <a:t>одаренных детей </a:t>
            </a:r>
            <a:r>
              <a:rPr lang="ru-RU" sz="2000" b="1" dirty="0">
                <a:cs typeface="Times New Roman" pitchFamily="18" charset="0"/>
              </a:rPr>
              <a:t>является одним из приоритетных направлений работы детского сада.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5157192"/>
            <a:ext cx="144966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35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диагностики одаренности ребенка в различных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сферах в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условиях ДОУ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</a:t>
            </a:r>
            <a:endParaRPr lang="ru-RU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72308" y="1412777"/>
            <a:ext cx="6316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Переход к новым образовательным стандартам </a:t>
            </a:r>
            <a:r>
              <a:rPr lang="ru-RU" sz="1600" b="1" dirty="0" smtClean="0"/>
              <a:t>сопровождается усилением </a:t>
            </a:r>
            <a:r>
              <a:rPr lang="ru-RU" sz="1600" b="1" dirty="0"/>
              <a:t>внимания к одаренным детям, интеллектуальный и </a:t>
            </a:r>
            <a:r>
              <a:rPr lang="ru-RU" sz="1600" b="1" dirty="0" smtClean="0"/>
              <a:t>творческий потенциал </a:t>
            </a:r>
            <a:r>
              <a:rPr lang="ru-RU" sz="1600" b="1" dirty="0"/>
              <a:t>которых рассматривается в качестве основной </a:t>
            </a:r>
            <a:r>
              <a:rPr lang="ru-RU" sz="1600" b="1" dirty="0" smtClean="0"/>
              <a:t>ценности государства</a:t>
            </a:r>
            <a:r>
              <a:rPr lang="ru-RU" sz="1600" b="1" dirty="0"/>
              <a:t>. Современное образование призвано </a:t>
            </a:r>
            <a:r>
              <a:rPr lang="ru-RU" sz="1600" b="1" dirty="0" smtClean="0"/>
              <a:t>обеспечить систематическое </a:t>
            </a:r>
            <a:r>
              <a:rPr lang="ru-RU" sz="1600" b="1" dirty="0"/>
              <a:t>развитие заложенных </a:t>
            </a:r>
            <a:r>
              <a:rPr lang="ru-RU" sz="1600" b="1" dirty="0" smtClean="0"/>
              <a:t>природой возможностей </a:t>
            </a:r>
            <a:r>
              <a:rPr lang="ru-RU" sz="1600" b="1" dirty="0"/>
              <a:t>и </a:t>
            </a:r>
            <a:r>
              <a:rPr lang="ru-RU" sz="1600" b="1" dirty="0" smtClean="0"/>
              <a:t>задатков личности</a:t>
            </a:r>
            <a:r>
              <a:rPr lang="ru-RU" sz="1600" b="1" dirty="0"/>
              <a:t>, их совершенствование и реализацию в деятельности</a:t>
            </a:r>
            <a:r>
              <a:rPr lang="ru-RU" sz="1600" b="1" dirty="0" smtClean="0"/>
              <a:t>.</a:t>
            </a:r>
          </a:p>
          <a:p>
            <a:pPr algn="ctr"/>
            <a:r>
              <a:rPr lang="ru-RU" sz="1600" b="1" dirty="0" smtClean="0"/>
              <a:t>Это подтверждают </a:t>
            </a:r>
            <a:r>
              <a:rPr lang="ru-RU" sz="1600" b="1" dirty="0"/>
              <a:t>и результаты психолого-педагогических </a:t>
            </a:r>
            <a:r>
              <a:rPr lang="ru-RU" sz="1600" b="1" dirty="0" smtClean="0"/>
              <a:t>исследований последних </a:t>
            </a:r>
            <a:r>
              <a:rPr lang="ru-RU" sz="1600" b="1" dirty="0"/>
              <a:t>десятилетий, которые </a:t>
            </a:r>
            <a:r>
              <a:rPr lang="ru-RU" sz="1600" b="1" dirty="0" smtClean="0"/>
              <a:t>убедительно доказали необходимость создания </a:t>
            </a:r>
            <a:r>
              <a:rPr lang="ru-RU" sz="1600" b="1" dirty="0"/>
              <a:t>условий для развития одаренных детей уже на этапе </a:t>
            </a:r>
            <a:r>
              <a:rPr lang="ru-RU" sz="1600" b="1" dirty="0" smtClean="0"/>
              <a:t>дошкольного учреждения</a:t>
            </a:r>
            <a:r>
              <a:rPr lang="ru-RU" sz="1600" b="1" dirty="0"/>
              <a:t>, самореализация которых не может быть </a:t>
            </a:r>
            <a:r>
              <a:rPr lang="ru-RU" sz="1600" b="1" dirty="0" smtClean="0"/>
              <a:t>эффективно осуществлена </a:t>
            </a:r>
            <a:r>
              <a:rPr lang="ru-RU" sz="1600" b="1" dirty="0"/>
              <a:t>в рамках традиционного обучения.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23554" y="4941167"/>
            <a:ext cx="2530161" cy="130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412775"/>
            <a:ext cx="1584176" cy="170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11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диагностики одаренности ребенка в различных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сферах в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условиях ДОУ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</a:t>
            </a:r>
            <a:r>
              <a:rPr lang="ru-RU" sz="1600" b="1" dirty="0" smtClean="0"/>
              <a:t>В </a:t>
            </a:r>
            <a:r>
              <a:rPr lang="ru-RU" sz="1600" b="1" dirty="0" smtClean="0"/>
              <a:t>МДОУ « </a:t>
            </a:r>
            <a:r>
              <a:rPr lang="ru-RU" sz="1600" b="1" dirty="0" smtClean="0"/>
              <a:t>Д</a:t>
            </a:r>
            <a:r>
              <a:rPr lang="ru-RU" sz="1600" b="1" dirty="0" smtClean="0"/>
              <a:t>етский </a:t>
            </a:r>
            <a:r>
              <a:rPr lang="ru-RU" sz="1600" b="1" dirty="0" smtClean="0"/>
              <a:t>сад </a:t>
            </a:r>
            <a:r>
              <a:rPr lang="ru-RU" sz="1600" b="1" dirty="0" smtClean="0"/>
              <a:t>№22» </a:t>
            </a:r>
            <a:r>
              <a:rPr lang="ru-RU" sz="1600" b="1" dirty="0" smtClean="0"/>
              <a:t>складывается своя система диагностики одаренности ребенка в различных сферах. Выявление особенностей основных компонентов детской одаренности проводится на основе наблюдения, изучения психологических особенностей, речи, памяти, логического мышления ребенка в три этапа:  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797771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 – групповое обследование 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стандартизированных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 на основе 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мониторинга основной образовательной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отбор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группы детей показавших результаты высокие и выше среднего.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– анализ результатов аналитических наблюдений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воспитателей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(воспитатели заполняют «Карту выявления одаренных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детей»)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анкетирования родителей ребенка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(родители заполняют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Таблицу опроса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»). По оценке взрослых выделяются одаренные дети.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 – организуется индивидуальное обследование одаренных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бесед, интервью, диагностических анкет, тестов.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2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823</TotalTime>
  <Words>1417</Words>
  <Application>Microsoft Office PowerPoint</Application>
  <PresentationFormat>Экран (4:3)</PresentationFormat>
  <Paragraphs>207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Кнопка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Кирилл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пк</cp:lastModifiedBy>
  <cp:revision>70</cp:revision>
  <dcterms:created xsi:type="dcterms:W3CDTF">2016-08-16T14:55:34Z</dcterms:created>
  <dcterms:modified xsi:type="dcterms:W3CDTF">2017-09-15T18:39:29Z</dcterms:modified>
</cp:coreProperties>
</file>